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758" r:id="rId2"/>
    <p:sldId id="761" r:id="rId3"/>
    <p:sldId id="368" r:id="rId4"/>
    <p:sldId id="367" r:id="rId5"/>
    <p:sldId id="631" r:id="rId6"/>
    <p:sldId id="632" r:id="rId7"/>
    <p:sldId id="633" r:id="rId8"/>
    <p:sldId id="371" r:id="rId9"/>
    <p:sldId id="644" r:id="rId10"/>
    <p:sldId id="634" r:id="rId11"/>
    <p:sldId id="635" r:id="rId12"/>
    <p:sldId id="356" r:id="rId13"/>
    <p:sldId id="357" r:id="rId14"/>
    <p:sldId id="360" r:id="rId15"/>
    <p:sldId id="361" r:id="rId16"/>
    <p:sldId id="362" r:id="rId17"/>
    <p:sldId id="369" r:id="rId18"/>
    <p:sldId id="363" r:id="rId19"/>
    <p:sldId id="366" r:id="rId20"/>
    <p:sldId id="365" r:id="rId21"/>
    <p:sldId id="364" r:id="rId22"/>
    <p:sldId id="764" r:id="rId23"/>
    <p:sldId id="373" r:id="rId24"/>
    <p:sldId id="643" r:id="rId25"/>
    <p:sldId id="765" r:id="rId26"/>
    <p:sldId id="282" r:id="rId27"/>
    <p:sldId id="350" r:id="rId28"/>
    <p:sldId id="636" r:id="rId29"/>
    <p:sldId id="623" r:id="rId30"/>
    <p:sldId id="625" r:id="rId31"/>
    <p:sldId id="280" r:id="rId32"/>
    <p:sldId id="283" r:id="rId33"/>
    <p:sldId id="291" r:id="rId34"/>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48DD3-209D-4C50-9F32-1FAC7F0B68E8}" v="2" dt="2020-09-26T10:36:34.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0" d="100"/>
          <a:sy n="130" d="100"/>
        </p:scale>
        <p:origin x="2030" y="86"/>
      </p:cViewPr>
      <p:guideLst>
        <p:guide orient="horz" pos="2041"/>
        <p:guide pos="362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C6B88720-C525-4929-9C27-414A4B58DD95}"/>
    <pc:docChg chg="undo custSel modSld">
      <pc:chgData name="Rob Sewell" userId="c802df42025d5e1f" providerId="LiveId" clId="{C6B88720-C525-4929-9C27-414A4B58DD95}" dt="2020-09-26T12:18:37.097" v="34" actId="20577"/>
      <pc:docMkLst>
        <pc:docMk/>
      </pc:docMkLst>
      <pc:sldChg chg="modSp mod">
        <pc:chgData name="Rob Sewell" userId="c802df42025d5e1f" providerId="LiveId" clId="{C6B88720-C525-4929-9C27-414A4B58DD95}" dt="2020-09-26T12:18:37.097" v="34" actId="20577"/>
        <pc:sldMkLst>
          <pc:docMk/>
          <pc:sldMk cId="2736997107" sldId="758"/>
        </pc:sldMkLst>
        <pc:spChg chg="mod">
          <ac:chgData name="Rob Sewell" userId="c802df42025d5e1f" providerId="LiveId" clId="{C6B88720-C525-4929-9C27-414A4B58DD95}" dt="2020-09-26T12:18:37.097" v="34" actId="20577"/>
          <ac:spMkLst>
            <pc:docMk/>
            <pc:sldMk cId="2736997107" sldId="758"/>
            <ac:spMk id="7" creationId="{060D306C-ED42-427F-AD08-EB0F57AC8EC5}"/>
          </ac:spMkLst>
        </pc:spChg>
        <pc:spChg chg="mod">
          <ac:chgData name="Rob Sewell" userId="c802df42025d5e1f" providerId="LiveId" clId="{C6B88720-C525-4929-9C27-414A4B58DD95}" dt="2020-09-26T12:18:09.944" v="24" actId="1076"/>
          <ac:spMkLst>
            <pc:docMk/>
            <pc:sldMk cId="2736997107" sldId="758"/>
            <ac:spMk id="9" creationId="{83E8A6CD-C909-4CA1-A9A0-B1B9C3FC3B36}"/>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89E88-3A33-4CEF-A415-49F94F5B441E}" type="datetimeFigureOut">
              <a:rPr lang="LID4096" smtClean="0"/>
              <a:t>09/26/2020</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79C1F-FDF3-4C00-A832-891511B4EBC9}" type="slidenum">
              <a:rPr lang="LID4096" smtClean="0"/>
              <a:t>‹#›</a:t>
            </a:fld>
            <a:endParaRPr lang="LID4096"/>
          </a:p>
        </p:txBody>
      </p:sp>
    </p:spTree>
    <p:extLst>
      <p:ext uri="{BB962C8B-B14F-4D97-AF65-F5344CB8AC3E}">
        <p14:creationId xmlns:p14="http://schemas.microsoft.com/office/powerpoint/2010/main" val="4146199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If you think, that a SQL Saturday is a nice possibility to learn from and network with fellow SQL Server enthusiasts FOR FREE,</a:t>
            </a:r>
          </a:p>
          <a:p>
            <a:r>
              <a:rPr lang="en-US" baseline="0"/>
              <a:t>I just ask you one thing: Visit the sponsor booths and chat with the sponsors! </a:t>
            </a:r>
          </a:p>
          <a:p>
            <a:r>
              <a:rPr lang="en-US" baseline="0"/>
              <a:t>They are covering the expenses for each and every of you, with is around EUR 60 …</a:t>
            </a:r>
          </a:p>
        </p:txBody>
      </p:sp>
      <p:sp>
        <p:nvSpPr>
          <p:cNvPr id="4" name="Slide Number Placeholder 3"/>
          <p:cNvSpPr>
            <a:spLocks noGrp="1"/>
          </p:cNvSpPr>
          <p:nvPr>
            <p:ph type="sldNum" sz="quarter" idx="10"/>
          </p:nvPr>
        </p:nvSpPr>
        <p:spPr/>
        <p:txBody>
          <a:bodyPr/>
          <a:lstStyle/>
          <a:p>
            <a:fld id="{1291E280-C2F9-4C8D-9E1B-BF59890B242F}" type="slidenum">
              <a:rPr lang="de-AT" smtClean="0"/>
              <a:t>26</a:t>
            </a:fld>
            <a:endParaRPr lang="de-AT"/>
          </a:p>
        </p:txBody>
      </p:sp>
    </p:spTree>
    <p:extLst>
      <p:ext uri="{BB962C8B-B14F-4D97-AF65-F5344CB8AC3E}">
        <p14:creationId xmlns:p14="http://schemas.microsoft.com/office/powerpoint/2010/main" val="277689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4" name="Picture 3" descr="A close up of a logo&#10;&#10;Description automatically generated">
            <a:extLst>
              <a:ext uri="{FF2B5EF4-FFF2-40B4-BE49-F238E27FC236}">
                <a16:creationId xmlns:a16="http://schemas.microsoft.com/office/drawing/2014/main" id="{BF36D754-5308-4591-B973-D0022D85F246}"/>
              </a:ext>
            </a:extLst>
          </p:cNvPr>
          <p:cNvPicPr>
            <a:picLocks noChangeAspect="1"/>
          </p:cNvPicPr>
          <p:nvPr userDrawn="1"/>
        </p:nvPicPr>
        <p:blipFill>
          <a:blip r:embed="rId3"/>
          <a:stretch>
            <a:fillRect/>
          </a:stretch>
        </p:blipFill>
        <p:spPr>
          <a:xfrm>
            <a:off x="9053577" y="2726167"/>
            <a:ext cx="2107342" cy="1053671"/>
          </a:xfrm>
          <a:prstGeom prst="rect">
            <a:avLst/>
          </a:prstGeom>
        </p:spPr>
      </p:pic>
      <p:sp>
        <p:nvSpPr>
          <p:cNvPr id="6" name="TextBox 5">
            <a:extLst>
              <a:ext uri="{FF2B5EF4-FFF2-40B4-BE49-F238E27FC236}">
                <a16:creationId xmlns:a16="http://schemas.microsoft.com/office/drawing/2014/main" id="{D783B75C-2243-4913-8024-57C7548FD2CC}"/>
              </a:ext>
            </a:extLst>
          </p:cNvPr>
          <p:cNvSpPr txBox="1"/>
          <p:nvPr userDrawn="1"/>
        </p:nvSpPr>
        <p:spPr>
          <a:xfrm>
            <a:off x="361038" y="6161675"/>
            <a:ext cx="3351751" cy="276999"/>
          </a:xfrm>
          <a:prstGeom prst="rect">
            <a:avLst/>
          </a:prstGeom>
          <a:noFill/>
        </p:spPr>
        <p:txBody>
          <a:bodyPr wrap="none" rtlCol="0">
            <a:spAutoFit/>
          </a:bodyPr>
          <a:lstStyle/>
          <a:p>
            <a:r>
              <a:rPr lang="da-DK" sz="1200" dirty="0">
                <a:solidFill>
                  <a:srgbClr val="00B050"/>
                </a:solidFill>
              </a:rPr>
              <a:t>SQL Saturday Denmark #963 – Sept. 26th 2020</a:t>
            </a:r>
            <a:endParaRPr lang="en-DK" sz="1200" dirty="0">
              <a:solidFill>
                <a:srgbClr val="00B050"/>
              </a:solidFill>
            </a:endParaRPr>
          </a:p>
        </p:txBody>
      </p:sp>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94026" y="551746"/>
            <a:ext cx="10685444" cy="773601"/>
          </a:xfrm>
          <a:prstGeom prst="rect">
            <a:avLst/>
          </a:prstGeom>
        </p:spPr>
        <p:txBody>
          <a:bodyPr/>
          <a:lstStyle>
            <a:lvl1pPr>
              <a:defRPr sz="504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94025" y="2630954"/>
            <a:ext cx="10685444" cy="492013"/>
          </a:xfrm>
          <a:prstGeom prst="rect">
            <a:avLst/>
          </a:prstGeom>
        </p:spPr>
        <p:txBody>
          <a:bodyPr anchor="t">
            <a:noAutofit/>
          </a:bodyPr>
          <a:lstStyle>
            <a:lvl1pPr marL="0" indent="0" algn="l" defTabSz="1152053" rtl="0" eaLnBrk="1" latinLnBrk="0" hangingPunct="1">
              <a:spcBef>
                <a:spcPct val="20000"/>
              </a:spcBef>
              <a:buClr>
                <a:schemeClr val="accent3"/>
              </a:buClr>
              <a:buFont typeface="Arial"/>
              <a:buNone/>
              <a:defRPr lang="en-US" sz="302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152053"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94025" y="3246954"/>
            <a:ext cx="10685444" cy="2747352"/>
          </a:xfrm>
          <a:prstGeom prst="rect">
            <a:avLst/>
          </a:prstGeom>
        </p:spPr>
        <p:txBody>
          <a:bodyPr/>
          <a:lstStyle>
            <a:lvl1pPr marL="0" indent="0" algn="l" defTabSz="1152053" rtl="0" eaLnBrk="1" latinLnBrk="0" hangingPunct="1">
              <a:lnSpc>
                <a:spcPct val="100000"/>
              </a:lnSpc>
              <a:spcBef>
                <a:spcPct val="20000"/>
              </a:spcBef>
              <a:spcAft>
                <a:spcPts val="0"/>
              </a:spcAft>
              <a:buClr>
                <a:schemeClr val="accent3"/>
              </a:buClr>
              <a:buFont typeface="Arial"/>
              <a:buNone/>
              <a:defRPr lang="en-US" sz="302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152053"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14627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296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362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5307" y="0"/>
            <a:ext cx="9720412" cy="6480175"/>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3133" y="-63134"/>
            <a:ext cx="6480175" cy="6606437"/>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8"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55240" y="3730420"/>
            <a:ext cx="3728328" cy="1023037"/>
          </a:xfrm>
          <a:prstGeom prst="rect">
            <a:avLst/>
          </a:prstGeom>
          <a:noFill/>
        </p:spPr>
        <p:txBody>
          <a:bodyPr wrap="none" rtlCol="0">
            <a:spAutoFit/>
          </a:bodyPr>
          <a:lstStyle/>
          <a:p>
            <a:r>
              <a:rPr lang="en-US" sz="6048"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24785" y="419669"/>
            <a:ext cx="4336641" cy="972631"/>
          </a:xfrm>
          <a:prstGeom prst="rect">
            <a:avLst/>
          </a:prstGeom>
        </p:spPr>
      </p:pic>
    </p:spTree>
    <p:extLst>
      <p:ext uri="{BB962C8B-B14F-4D97-AF65-F5344CB8AC3E}">
        <p14:creationId xmlns:p14="http://schemas.microsoft.com/office/powerpoint/2010/main" val="2175596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
        <p:nvSpPr>
          <p:cNvPr id="3" name="TextBox 2">
            <a:extLst>
              <a:ext uri="{FF2B5EF4-FFF2-40B4-BE49-F238E27FC236}">
                <a16:creationId xmlns:a16="http://schemas.microsoft.com/office/drawing/2014/main" id="{0155B5DA-2185-4B88-8176-2BCC9987B738}"/>
              </a:ext>
            </a:extLst>
          </p:cNvPr>
          <p:cNvSpPr txBox="1"/>
          <p:nvPr userDrawn="1"/>
        </p:nvSpPr>
        <p:spPr>
          <a:xfrm>
            <a:off x="361038" y="6161675"/>
            <a:ext cx="3351751" cy="276999"/>
          </a:xfrm>
          <a:prstGeom prst="rect">
            <a:avLst/>
          </a:prstGeom>
          <a:noFill/>
        </p:spPr>
        <p:txBody>
          <a:bodyPr wrap="none" rtlCol="0">
            <a:spAutoFit/>
          </a:bodyPr>
          <a:lstStyle/>
          <a:p>
            <a:r>
              <a:rPr lang="da-DK" sz="1200" dirty="0">
                <a:solidFill>
                  <a:srgbClr val="00B050"/>
                </a:solidFill>
              </a:rPr>
              <a:t>SQL Saturday Denmark #963 – Sept. 26th 2020</a:t>
            </a:r>
            <a:endParaRPr lang="en-DK" sz="1200" dirty="0">
              <a:solidFill>
                <a:srgbClr val="00B050"/>
              </a:solidFill>
            </a:endParaRP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6A6056C0-CC68-4D7E-A306-C9816DF92C99}"/>
              </a:ext>
            </a:extLst>
          </p:cNvPr>
          <p:cNvSpPr txBox="1"/>
          <p:nvPr userDrawn="1"/>
        </p:nvSpPr>
        <p:spPr>
          <a:xfrm>
            <a:off x="361038" y="6161675"/>
            <a:ext cx="3351751" cy="276999"/>
          </a:xfrm>
          <a:prstGeom prst="rect">
            <a:avLst/>
          </a:prstGeom>
          <a:noFill/>
        </p:spPr>
        <p:txBody>
          <a:bodyPr wrap="none" rtlCol="0">
            <a:spAutoFit/>
          </a:bodyPr>
          <a:lstStyle/>
          <a:p>
            <a:r>
              <a:rPr lang="da-DK" sz="1200" dirty="0">
                <a:solidFill>
                  <a:srgbClr val="00B050"/>
                </a:solidFill>
              </a:rPr>
              <a:t>SQL Saturday Denmark #963 – Sept. 26th 2020</a:t>
            </a:r>
            <a:endParaRPr lang="en-DK" sz="1200" dirty="0">
              <a:solidFill>
                <a:srgbClr val="00B050"/>
              </a:solidFill>
            </a:endParaRP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373857" y="0"/>
            <a:ext cx="8146629" cy="6480175"/>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02637" y="635633"/>
            <a:ext cx="6480175" cy="5208902"/>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8"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54696" y="3824648"/>
            <a:ext cx="5696241" cy="1916218"/>
          </a:xfrm>
          <a:prstGeom prst="rect">
            <a:avLst/>
          </a:prstGeom>
        </p:spPr>
        <p:txBody>
          <a:bodyPr anchor="t"/>
          <a:lstStyle>
            <a:lvl1pPr marL="0" marR="0" indent="0" algn="l" defTabSz="576026" rtl="0" eaLnBrk="1" fontAlgn="auto" latinLnBrk="0" hangingPunct="1">
              <a:lnSpc>
                <a:spcPct val="90000"/>
              </a:lnSpc>
              <a:spcBef>
                <a:spcPct val="0"/>
              </a:spcBef>
              <a:spcAft>
                <a:spcPts val="0"/>
              </a:spcAft>
              <a:buClrTx/>
              <a:buSzTx/>
              <a:buFontTx/>
              <a:buNone/>
              <a:tabLst/>
              <a:defRPr kumimoji="0" lang="en-US" sz="6048"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24785" y="419669"/>
            <a:ext cx="4336641" cy="972631"/>
          </a:xfrm>
          <a:prstGeom prst="rect">
            <a:avLst/>
          </a:prstGeom>
        </p:spPr>
      </p:pic>
    </p:spTree>
    <p:extLst>
      <p:ext uri="{BB962C8B-B14F-4D97-AF65-F5344CB8AC3E}">
        <p14:creationId xmlns:p14="http://schemas.microsoft.com/office/powerpoint/2010/main" val="180688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2" y="0"/>
            <a:ext cx="5182449" cy="64801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805" tIns="138244" rIns="172805" bIns="138244" numCol="1" spcCol="0" rtlCol="0" fromWordArt="0" anchor="t" anchorCtr="0" forceAA="0" compatLnSpc="1">
            <a:prstTxWarp prst="textNoShape">
              <a:avLst/>
            </a:prstTxWarp>
            <a:noAutofit/>
          </a:bodyPr>
          <a:lstStyle/>
          <a:p>
            <a:pPr algn="l" defTabSz="881116" fontAlgn="base">
              <a:spcBef>
                <a:spcPct val="0"/>
              </a:spcBef>
              <a:spcAft>
                <a:spcPct val="0"/>
              </a:spcAft>
            </a:pPr>
            <a:endParaRPr lang="en-US" sz="189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691671" y="2693345"/>
            <a:ext cx="5182449" cy="1093485"/>
          </a:xfrm>
        </p:spPr>
        <p:txBody>
          <a:bodyPr wrap="square" anchor="ctr">
            <a:spAutoFit/>
          </a:bodyPr>
          <a:lstStyle>
            <a:lvl1pPr marL="0" indent="0">
              <a:lnSpc>
                <a:spcPct val="110000"/>
              </a:lnSpc>
              <a:spcBef>
                <a:spcPts val="1701"/>
              </a:spcBef>
              <a:buFont typeface="Arial" panose="020B0604020202020204" pitchFamily="34" charset="0"/>
              <a:buNone/>
              <a:defRPr sz="1512">
                <a:latin typeface="+mn-lt"/>
              </a:defRPr>
            </a:lvl1pPr>
            <a:lvl2pPr marL="216010" indent="0">
              <a:buFont typeface="Arial" panose="020B0604020202020204" pitchFamily="34" charset="0"/>
              <a:buNone/>
              <a:defRPr sz="1323"/>
            </a:lvl2pPr>
            <a:lvl3pPr marL="432020" indent="0">
              <a:buFont typeface="Arial" panose="020B0604020202020204" pitchFamily="34" charset="0"/>
              <a:buNone/>
              <a:defRPr sz="1039"/>
            </a:lvl3pPr>
            <a:lvl4pPr marL="648030" indent="0">
              <a:buFont typeface="Arial" panose="020B0604020202020204" pitchFamily="34" charset="0"/>
              <a:buNone/>
              <a:defRPr sz="993"/>
            </a:lvl4pPr>
            <a:lvl5pPr marL="864039" indent="0">
              <a:buFont typeface="Arial" panose="020B0604020202020204" pitchFamily="34" charset="0"/>
              <a:buNone/>
              <a:defRPr sz="99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55863" y="2039503"/>
            <a:ext cx="4127765" cy="1354217"/>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03778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6" name="Image" r:id="rId16" imgW="2279520" imgH="1310400" progId="Photoshop.Image.18">
                  <p:embed/>
                </p:oleObj>
              </mc:Choice>
              <mc:Fallback>
                <p:oleObj name="Image" r:id="rId16" imgW="2279520" imgH="1310400" progId="Photoshop.Image.18">
                  <p:embed/>
                  <p:pic>
                    <p:nvPicPr>
                      <p:cNvPr id="9" name="Object 8"/>
                      <p:cNvPicPr/>
                      <p:nvPr/>
                    </p:nvPicPr>
                    <p:blipFill>
                      <a:blip r:embed="rId17"/>
                      <a:stretch>
                        <a:fillRect/>
                      </a:stretch>
                    </p:blipFill>
                    <p:spPr>
                      <a:xfrm>
                        <a:off x="10713600" y="5940175"/>
                        <a:ext cx="626616" cy="36000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2CCCF6F6-FFD1-41FA-B0BC-03473CCBB944}"/>
              </a:ext>
            </a:extLst>
          </p:cNvPr>
          <p:cNvSpPr txBox="1"/>
          <p:nvPr userDrawn="1"/>
        </p:nvSpPr>
        <p:spPr>
          <a:xfrm>
            <a:off x="361038" y="6161675"/>
            <a:ext cx="3351751" cy="276999"/>
          </a:xfrm>
          <a:prstGeom prst="rect">
            <a:avLst/>
          </a:prstGeom>
          <a:noFill/>
        </p:spPr>
        <p:txBody>
          <a:bodyPr wrap="none" rtlCol="0">
            <a:spAutoFit/>
          </a:bodyPr>
          <a:lstStyle/>
          <a:p>
            <a:r>
              <a:rPr lang="da-DK" sz="1200" dirty="0">
                <a:solidFill>
                  <a:srgbClr val="00B050"/>
                </a:solidFill>
              </a:rPr>
              <a:t>SQL Saturday Denmark #963 – Sept. 26th 2020</a:t>
            </a:r>
            <a:endParaRPr lang="en-DK" sz="1200" dirty="0">
              <a:solidFill>
                <a:srgbClr val="00B050"/>
              </a:solidFill>
            </a:endParaRP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58" r:id="rId9"/>
    <p:sldLayoutId id="2147483660" r:id="rId10"/>
    <p:sldLayoutId id="2147483661" r:id="rId11"/>
    <p:sldLayoutId id="2147483662" r:id="rId12"/>
    <p:sldLayoutId id="2147483663" r:id="rId13"/>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teams.microsoft.com/l/meetup-join/19%3ameeting_ZDJmMzhmYWYtYjZjYi00OGM2LWFiM2QtY2U0NTZjY2Y0OTgx%40thread.v2/0?context=%7b%22Tid%22%3a%22e07f7c0b-995b-4845-beba-416f0d61e1e1%22%2c%22Oid%22%3a%223cd7a6be-5f0d-4668-90ba-52588f781df3%22%7d" TargetMode="External"/><Relationship Id="rId2" Type="http://schemas.openxmlformats.org/officeDocument/2006/relationships/hyperlink" Target="https://teams.microsoft.com/l/meetup-join/19%3ameeting_Y2U1MTIwZmEtYzhjMy00ZTg2LTgzMDktNTM4MGNhZDk5MzZl%40thread.v2/0?context=%7b%22Tid%22%3a%22e07f7c0b-995b-4845-beba-416f0d61e1e1%22%2c%22Oid%22%3a%223cd7a6be-5f0d-4668-90ba-52588f781df3%22%7d" TargetMode="External"/><Relationship Id="rId1" Type="http://schemas.openxmlformats.org/officeDocument/2006/relationships/slideLayout" Target="../slideLayouts/slideLayout3.xml"/><Relationship Id="rId6" Type="http://schemas.openxmlformats.org/officeDocument/2006/relationships/hyperlink" Target="https://teams.microsoft.com/l/meetup-join/19%3ameeting_ZWMwMGQxMTgtODFhNy00NzFlLTllMGItMTdlZTU1MjQ3MDJi%40thread.v2/0?context=%7b%22Tid%22%3a%22e07f7c0b-995b-4845-beba-416f0d61e1e1%22%2c%22Oid%22%3a%223cd7a6be-5f0d-4668-90ba-52588f781df3%22%7d" TargetMode="External"/><Relationship Id="rId5" Type="http://schemas.openxmlformats.org/officeDocument/2006/relationships/hyperlink" Target="https://teams.microsoft.com/l/meetup-join/19%3ameeting_NWRlNDRiZDMtOTMwNC00OTMxLWJhZTEtNGE4ZjljZjVmZWQ0%40thread.v2/0?context=%7b%22Tid%22%3a%22e07f7c0b-995b-4845-beba-416f0d61e1e1%22%2c%22Oid%22%3a%223cd7a6be-5f0d-4668-90ba-52588f781df3%22%7d" TargetMode="External"/><Relationship Id="rId4" Type="http://schemas.openxmlformats.org/officeDocument/2006/relationships/hyperlink" Target="https://teams.microsoft.com/l/meetup-join/19%3ameeting_NzVmOGQ4NjUtZmJmMi00ODg1LWIzYTAtYTdhODVjZDM3NGNj%40thread.v2/0?context=%7b%22Tid%22%3a%22e07f7c0b-995b-4845-beba-416f0d61e1e1%22%2c%22Oid%22%3a%223cd7a6be-5f0d-4668-90ba-52588f781df3%22%7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 descr="A person wearing glasses&#10;&#10;Description automatically generated">
            <a:extLst>
              <a:ext uri="{FF2B5EF4-FFF2-40B4-BE49-F238E27FC236}">
                <a16:creationId xmlns:a16="http://schemas.microsoft.com/office/drawing/2014/main" id="{B52FD9A1-18B6-40BC-8BAD-D8D670C3E00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11561" y="-155542"/>
            <a:ext cx="6008839" cy="6008839"/>
          </a:xfrm>
          <a:prstGeom prst="ellipse">
            <a:avLst/>
          </a:prstGeom>
        </p:spPr>
      </p:pic>
      <p:sp>
        <p:nvSpPr>
          <p:cNvPr id="7" name="TextBox 6">
            <a:extLst>
              <a:ext uri="{FF2B5EF4-FFF2-40B4-BE49-F238E27FC236}">
                <a16:creationId xmlns:a16="http://schemas.microsoft.com/office/drawing/2014/main" id="{060D306C-ED42-427F-AD08-EB0F57AC8EC5}"/>
              </a:ext>
            </a:extLst>
          </p:cNvPr>
          <p:cNvSpPr txBox="1"/>
          <p:nvPr/>
        </p:nvSpPr>
        <p:spPr>
          <a:xfrm>
            <a:off x="470101" y="2181017"/>
            <a:ext cx="4547376" cy="1457322"/>
          </a:xfrm>
          <a:prstGeom prst="rect">
            <a:avLst/>
          </a:prstGeom>
          <a:noFill/>
        </p:spPr>
        <p:txBody>
          <a:bodyPr wrap="square" rtlCol="0">
            <a:spAutoFit/>
          </a:bodyPr>
          <a:lstStyle/>
          <a:p>
            <a:r>
              <a:rPr lang="en-US" sz="5670" dirty="0">
                <a:solidFill>
                  <a:schemeClr val="bg2"/>
                </a:solidFill>
                <a:latin typeface="gatebase Medium" panose="00000500000000000000" pitchFamily="50" charset="0"/>
                <a:ea typeface="Roboto" charset="0"/>
                <a:cs typeface="Roboto" charset="0"/>
              </a:rPr>
              <a:t>Rob Sewell</a:t>
            </a:r>
          </a:p>
          <a:p>
            <a:r>
              <a:rPr lang="en-US" sz="3200" dirty="0">
                <a:solidFill>
                  <a:schemeClr val="bg2"/>
                </a:solidFill>
                <a:latin typeface="gatebase Medium" panose="00000500000000000000" pitchFamily="50" charset="0"/>
                <a:ea typeface="Roboto" charset="0"/>
                <a:cs typeface="Roboto" charset="0"/>
              </a:rPr>
              <a:t>Notebooks For The DBA</a:t>
            </a:r>
          </a:p>
        </p:txBody>
      </p:sp>
      <p:sp>
        <p:nvSpPr>
          <p:cNvPr id="9" name="TextBox 8">
            <a:extLst>
              <a:ext uri="{FF2B5EF4-FFF2-40B4-BE49-F238E27FC236}">
                <a16:creationId xmlns:a16="http://schemas.microsoft.com/office/drawing/2014/main" id="{83E8A6CD-C909-4CA1-A9A0-B1B9C3FC3B36}"/>
              </a:ext>
            </a:extLst>
          </p:cNvPr>
          <p:cNvSpPr txBox="1"/>
          <p:nvPr/>
        </p:nvSpPr>
        <p:spPr>
          <a:xfrm>
            <a:off x="489416" y="4146664"/>
            <a:ext cx="3637072" cy="615874"/>
          </a:xfrm>
          <a:prstGeom prst="rect">
            <a:avLst/>
          </a:prstGeom>
          <a:noFill/>
        </p:spPr>
        <p:txBody>
          <a:bodyPr wrap="square" rtlCol="0">
            <a:spAutoFit/>
          </a:bodyPr>
          <a:lstStyle/>
          <a:p>
            <a:r>
              <a:rPr lang="en-GB" sz="3402" b="1" dirty="0">
                <a:solidFill>
                  <a:schemeClr val="bg2"/>
                </a:solidFill>
                <a:latin typeface="Roboto Medium" panose="02000000000000000000" pitchFamily="2" charset="0"/>
                <a:ea typeface="Roboto Medium" panose="02000000000000000000" pitchFamily="2" charset="0"/>
                <a:cs typeface="Arial"/>
              </a:rPr>
              <a:t>Consultant</a:t>
            </a:r>
            <a:endParaRPr lang="en-US" sz="3402" b="1" dirty="0">
              <a:solidFill>
                <a:schemeClr val="bg2"/>
              </a:solidFill>
              <a:latin typeface="Roboto Medium" panose="02000000000000000000" pitchFamily="2" charset="0"/>
              <a:ea typeface="Roboto Medium" panose="02000000000000000000" pitchFamily="2" charset="0"/>
              <a:cs typeface="Arial"/>
            </a:endParaRPr>
          </a:p>
        </p:txBody>
      </p:sp>
      <p:sp>
        <p:nvSpPr>
          <p:cNvPr id="11" name="Rectangle 10">
            <a:extLst>
              <a:ext uri="{FF2B5EF4-FFF2-40B4-BE49-F238E27FC236}">
                <a16:creationId xmlns:a16="http://schemas.microsoft.com/office/drawing/2014/main" id="{8C10FDFB-5380-46A2-AADB-DB9E48DEC374}"/>
              </a:ext>
            </a:extLst>
          </p:cNvPr>
          <p:cNvSpPr/>
          <p:nvPr/>
        </p:nvSpPr>
        <p:spPr>
          <a:xfrm>
            <a:off x="489415" y="5482659"/>
            <a:ext cx="4107272" cy="441339"/>
          </a:xfrm>
          <a:prstGeom prst="rect">
            <a:avLst/>
          </a:prstGeom>
        </p:spPr>
        <p:txBody>
          <a:bodyPr wrap="square">
            <a:spAutoFit/>
          </a:bodyPr>
          <a:lstStyle/>
          <a:p>
            <a:pPr>
              <a:spcAft>
                <a:spcPts val="2551"/>
              </a:spcAft>
            </a:pPr>
            <a:r>
              <a:rPr lang="en-US" sz="2268" dirty="0">
                <a:solidFill>
                  <a:schemeClr val="bg2"/>
                </a:solidFill>
                <a:latin typeface="Roboto" charset="0"/>
                <a:ea typeface="Roboto" charset="0"/>
                <a:cs typeface="Roboto" charset="0"/>
              </a:rPr>
              <a:t>@</a:t>
            </a:r>
            <a:r>
              <a:rPr lang="en-US" sz="2268" dirty="0" err="1">
                <a:solidFill>
                  <a:schemeClr val="bg2"/>
                </a:solidFill>
                <a:latin typeface="Roboto" charset="0"/>
                <a:ea typeface="Roboto" charset="0"/>
                <a:cs typeface="Roboto" charset="0"/>
              </a:rPr>
              <a:t>SqlDbaWithBeard</a:t>
            </a:r>
            <a:r>
              <a:rPr lang="en-US" sz="2268" dirty="0">
                <a:solidFill>
                  <a:schemeClr val="bg2"/>
                </a:solidFill>
                <a:latin typeface="Roboto" charset="0"/>
                <a:ea typeface="Roboto" charset="0"/>
                <a:cs typeface="Roboto" charset="0"/>
              </a:rPr>
              <a:t> </a:t>
            </a:r>
          </a:p>
        </p:txBody>
      </p:sp>
      <p:sp>
        <p:nvSpPr>
          <p:cNvPr id="13" name="TextBox 12">
            <a:extLst>
              <a:ext uri="{FF2B5EF4-FFF2-40B4-BE49-F238E27FC236}">
                <a16:creationId xmlns:a16="http://schemas.microsoft.com/office/drawing/2014/main" id="{64F594EC-E229-4908-8F3F-C470BFCCD820}"/>
              </a:ext>
            </a:extLst>
          </p:cNvPr>
          <p:cNvSpPr txBox="1"/>
          <p:nvPr/>
        </p:nvSpPr>
        <p:spPr>
          <a:xfrm>
            <a:off x="489415" y="4757387"/>
            <a:ext cx="2805576" cy="383182"/>
          </a:xfrm>
          <a:prstGeom prst="rect">
            <a:avLst/>
          </a:prstGeom>
          <a:noFill/>
        </p:spPr>
        <p:txBody>
          <a:bodyPr wrap="none" rtlCol="0">
            <a:spAutoFit/>
          </a:bodyPr>
          <a:lstStyle/>
          <a:p>
            <a:r>
              <a:rPr lang="en-GB" sz="1890" dirty="0">
                <a:solidFill>
                  <a:schemeClr val="bg2"/>
                </a:solidFill>
                <a:latin typeface="Roboto" charset="0"/>
                <a:cs typeface="Arial"/>
              </a:rPr>
              <a:t>MVP and Beard </a:t>
            </a:r>
            <a:r>
              <a:rPr lang="en-GB" sz="1890" dirty="0" err="1">
                <a:solidFill>
                  <a:schemeClr val="bg2"/>
                </a:solidFill>
                <a:latin typeface="Roboto" charset="0"/>
                <a:cs typeface="Arial"/>
              </a:rPr>
              <a:t>Twizzler</a:t>
            </a:r>
            <a:endParaRPr lang="en-GB" sz="1890" dirty="0">
              <a:solidFill>
                <a:schemeClr val="bg2"/>
              </a:solidFill>
              <a:latin typeface="Roboto" charset="0"/>
              <a:cs typeface="Arial"/>
            </a:endParaRPr>
          </a:p>
        </p:txBody>
      </p:sp>
      <p:sp>
        <p:nvSpPr>
          <p:cNvPr id="17" name="Rectangle 16">
            <a:extLst>
              <a:ext uri="{FF2B5EF4-FFF2-40B4-BE49-F238E27FC236}">
                <a16:creationId xmlns:a16="http://schemas.microsoft.com/office/drawing/2014/main" id="{874D4FF5-CB98-48FE-A604-233A85207F96}"/>
              </a:ext>
            </a:extLst>
          </p:cNvPr>
          <p:cNvSpPr/>
          <p:nvPr/>
        </p:nvSpPr>
        <p:spPr>
          <a:xfrm>
            <a:off x="470099" y="6027626"/>
            <a:ext cx="4921495" cy="363818"/>
          </a:xfrm>
          <a:prstGeom prst="rect">
            <a:avLst/>
          </a:prstGeom>
        </p:spPr>
        <p:txBody>
          <a:bodyPr wrap="square">
            <a:spAutoFit/>
          </a:bodyPr>
          <a:lstStyle/>
          <a:p>
            <a:r>
              <a:rPr lang="en-US" sz="1764" dirty="0" err="1">
                <a:solidFill>
                  <a:schemeClr val="bg2"/>
                </a:solidFill>
              </a:rPr>
              <a:t>beard.media</a:t>
            </a:r>
            <a:r>
              <a:rPr lang="en-US" sz="1764" dirty="0">
                <a:solidFill>
                  <a:schemeClr val="bg2"/>
                </a:solidFill>
              </a:rPr>
              <a:t>/book – 40 % code </a:t>
            </a:r>
            <a:r>
              <a:rPr lang="en-GB" sz="1764" dirty="0">
                <a:solidFill>
                  <a:schemeClr val="bg2"/>
                </a:solidFill>
                <a:latin typeface="Arial" panose="020B0604020202020204" pitchFamily="34" charset="0"/>
                <a:ea typeface="Calibri" panose="020F0502020204030204" pitchFamily="34" charset="0"/>
              </a:rPr>
              <a:t>twitsewe40</a:t>
            </a:r>
            <a:endParaRPr lang="en-US" sz="1764" dirty="0">
              <a:solidFill>
                <a:schemeClr val="bg2"/>
              </a:solidFill>
            </a:endParaRPr>
          </a:p>
        </p:txBody>
      </p:sp>
    </p:spTree>
    <p:extLst>
      <p:ext uri="{BB962C8B-B14F-4D97-AF65-F5344CB8AC3E}">
        <p14:creationId xmlns:p14="http://schemas.microsoft.com/office/powerpoint/2010/main" val="2736997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89" y="2568069"/>
            <a:ext cx="11092300" cy="1344036"/>
          </a:xfrm>
        </p:spPr>
        <p:txBody>
          <a:bodyPr>
            <a:noAutofit/>
          </a:bodyPr>
          <a:lstStyle/>
          <a:p>
            <a:pPr algn="ctr"/>
            <a:r>
              <a:rPr lang="en-GB" sz="8315"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55095" y="927951"/>
            <a:ext cx="9251179" cy="4624275"/>
          </a:xfrm>
          <a:prstGeom prst="rect">
            <a:avLst/>
          </a:prstGeom>
        </p:spPr>
      </p:pic>
      <p:sp>
        <p:nvSpPr>
          <p:cNvPr id="2" name="Footer Placeholder 3">
            <a:extLst>
              <a:ext uri="{FF2B5EF4-FFF2-40B4-BE49-F238E27FC236}">
                <a16:creationId xmlns:a16="http://schemas.microsoft.com/office/drawing/2014/main" id="{346A557E-5D31-48EF-A78A-691C4A1A15AB}"/>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366" y="300530"/>
            <a:ext cx="5775437" cy="4544038"/>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755095" y="927951"/>
            <a:ext cx="9251179" cy="4624275"/>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0236" y="624143"/>
            <a:ext cx="4933698" cy="523188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a:extLst>
              <a:ext uri="{FF2B5EF4-FFF2-40B4-BE49-F238E27FC236}">
                <a16:creationId xmlns:a16="http://schemas.microsoft.com/office/drawing/2014/main" id="{40EEF03C-B0BD-43AC-8229-0857386E111E}"/>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endParaRPr lang="en-US" sz="850" dirty="0">
              <a:solidFill>
                <a:srgbClr val="FFFFFF"/>
              </a:solidFill>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90" y="2568657"/>
            <a:ext cx="11092191" cy="1342863"/>
          </a:xfrm>
        </p:spPr>
        <p:txBody>
          <a:bodyPr>
            <a:noAutofit/>
          </a:bodyPr>
          <a:lstStyle/>
          <a:p>
            <a:pPr algn="ctr"/>
            <a:r>
              <a:rPr lang="en-GB" sz="8315" dirty="0"/>
              <a:t>Two and a Half Decades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55095" y="927951"/>
            <a:ext cx="9251179" cy="4624275"/>
          </a:xfrm>
          <a:prstGeom prst="rect">
            <a:avLst/>
          </a:prstGeom>
        </p:spPr>
      </p:pic>
      <p:sp>
        <p:nvSpPr>
          <p:cNvPr id="2" name="Footer Placeholder 3">
            <a:extLst>
              <a:ext uri="{FF2B5EF4-FFF2-40B4-BE49-F238E27FC236}">
                <a16:creationId xmlns:a16="http://schemas.microsoft.com/office/drawing/2014/main" id="{3D25771D-81C8-41E4-98F8-6445810E9BD6}"/>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780110" y="1897224"/>
            <a:ext cx="9960269" cy="1342863"/>
          </a:xfrm>
        </p:spPr>
        <p:txBody>
          <a:bodyPr>
            <a:noAutofit/>
          </a:bodyPr>
          <a:lstStyle/>
          <a:p>
            <a:pPr algn="ctr"/>
            <a:r>
              <a:rPr lang="en-GB" sz="9071"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2944831" y="5749494"/>
            <a:ext cx="5878276" cy="354071"/>
          </a:xfrm>
          <a:prstGeom prst="rect">
            <a:avLst/>
          </a:prstGeom>
        </p:spPr>
        <p:txBody>
          <a:bodyPr wrap="none">
            <a:spAutoFit/>
          </a:bodyPr>
          <a:lstStyle/>
          <a:p>
            <a:r>
              <a:rPr lang="en-GB" sz="1701" dirty="0">
                <a:hlinkClick r:id="rId2"/>
              </a:rPr>
              <a:t>https://en.wikipedia.org/wiki/Houston,_we_have_a_problem</a:t>
            </a:r>
            <a:endParaRPr lang="en-GB" sz="1701" dirty="0"/>
          </a:p>
        </p:txBody>
      </p:sp>
      <p:sp>
        <p:nvSpPr>
          <p:cNvPr id="3" name="Footer Placeholder 3">
            <a:extLst>
              <a:ext uri="{FF2B5EF4-FFF2-40B4-BE49-F238E27FC236}">
                <a16:creationId xmlns:a16="http://schemas.microsoft.com/office/drawing/2014/main" id="{B3384AB3-D95A-47C2-B2DF-66E9709AAB69}"/>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endParaRPr lang="en-US" sz="850" dirty="0">
              <a:solidFill>
                <a:srgbClr val="FFFFFF"/>
              </a:solidFill>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780110" y="1897224"/>
            <a:ext cx="9960269" cy="1342863"/>
          </a:xfrm>
        </p:spPr>
        <p:txBody>
          <a:bodyPr>
            <a:noAutofit/>
          </a:bodyPr>
          <a:lstStyle/>
          <a:p>
            <a:pPr algn="ctr"/>
            <a:r>
              <a:rPr lang="en-GB" sz="9071"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 y="0"/>
            <a:ext cx="4420162" cy="182608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0251" y="0"/>
            <a:ext cx="3751345" cy="18596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1582" y="1728048"/>
            <a:ext cx="3293296" cy="235235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55034" y="-1"/>
            <a:ext cx="3357349" cy="1728047"/>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 y="1743775"/>
            <a:ext cx="4092385" cy="2438351"/>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333" y="4038554"/>
            <a:ext cx="5566892" cy="212647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26041" y="4018467"/>
            <a:ext cx="5948448" cy="2306540"/>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20482" y="4089602"/>
            <a:ext cx="4390398" cy="2194575"/>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31443" y="1490301"/>
            <a:ext cx="4774320" cy="2918532"/>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780110" y="1897224"/>
            <a:ext cx="9960269" cy="1342863"/>
          </a:xfrm>
        </p:spPr>
        <p:txBody>
          <a:bodyPr>
            <a:noAutofit/>
          </a:bodyPr>
          <a:lstStyle/>
          <a:p>
            <a:pPr algn="ctr"/>
            <a:r>
              <a:rPr lang="en-GB" sz="9071"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 y="0"/>
            <a:ext cx="4420162" cy="182608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0251" y="0"/>
            <a:ext cx="3751345" cy="185968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27104" y="1728048"/>
            <a:ext cx="3293296" cy="235235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55034" y="-1"/>
            <a:ext cx="3357349" cy="1728047"/>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 y="1743775"/>
            <a:ext cx="4092385" cy="243835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20482" y="4089602"/>
            <a:ext cx="4390398" cy="2194575"/>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31443" y="1490301"/>
            <a:ext cx="4774320" cy="291853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31442" y="180474"/>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394371" y="159282"/>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0764526" y="126668"/>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0849726" y="1850714"/>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26041" y="4018467"/>
            <a:ext cx="5948448" cy="230654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503543" y="4240856"/>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0746998" y="4244684"/>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2333" y="4038554"/>
            <a:ext cx="5566892" cy="2126478"/>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4785866" y="4240856"/>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2922483" y="2067390"/>
            <a:ext cx="591055" cy="557165"/>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ooter Placeholder 3">
            <a:extLst>
              <a:ext uri="{FF2B5EF4-FFF2-40B4-BE49-F238E27FC236}">
                <a16:creationId xmlns:a16="http://schemas.microsoft.com/office/drawing/2014/main" id="{99B06100-243C-4E49-86C5-757CD0DDDDF8}"/>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endParaRPr lang="en-US" sz="85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6730" y="0"/>
            <a:ext cx="12147131" cy="6483769"/>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940295" y="261868"/>
            <a:ext cx="1258042" cy="1213516"/>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endParaRPr lang="en-US" sz="85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7753" y="-1"/>
            <a:ext cx="12168153" cy="648017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940295" y="261868"/>
            <a:ext cx="1258042" cy="1213516"/>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191FF3-C190-43B4-AC8F-3CE883BC53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5172" y="382342"/>
            <a:ext cx="8092564" cy="516811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484054" y="949331"/>
            <a:ext cx="5299443" cy="4034134"/>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3" name="Footer Placeholder 3">
            <a:extLst>
              <a:ext uri="{FF2B5EF4-FFF2-40B4-BE49-F238E27FC236}">
                <a16:creationId xmlns:a16="http://schemas.microsoft.com/office/drawing/2014/main" id="{722E44B5-27F5-40E2-A742-7B5EA95500D8}"/>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45842" y="551003"/>
            <a:ext cx="5410647" cy="5239785"/>
          </a:xfrm>
          <a:prstGeom prst="rect">
            <a:avLst/>
          </a:prstGeom>
        </p:spPr>
      </p:pic>
      <p:sp>
        <p:nvSpPr>
          <p:cNvPr id="2" name="Footer Placeholder 3">
            <a:extLst>
              <a:ext uri="{FF2B5EF4-FFF2-40B4-BE49-F238E27FC236}">
                <a16:creationId xmlns:a16="http://schemas.microsoft.com/office/drawing/2014/main" id="{DF787D99-4683-478B-AC42-D9B4422F04E9}"/>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2C836C-5811-440B-BD5D-F06390FDDED1}"/>
              </a:ext>
            </a:extLst>
          </p:cNvPr>
          <p:cNvSpPr>
            <a:spLocks noGrp="1"/>
          </p:cNvSpPr>
          <p:nvPr>
            <p:ph type="body" sz="quarter" idx="10"/>
          </p:nvPr>
        </p:nvSpPr>
        <p:spPr>
          <a:xfrm>
            <a:off x="5691671" y="3122138"/>
            <a:ext cx="5182449" cy="235898"/>
          </a:xfrm>
        </p:spPr>
        <p:txBody>
          <a:bodyPr/>
          <a:lstStyle/>
          <a:p>
            <a:endParaRPr lang="en-GB" dirty="0"/>
          </a:p>
        </p:txBody>
      </p:sp>
      <p:sp>
        <p:nvSpPr>
          <p:cNvPr id="5" name="Title 4">
            <a:extLst>
              <a:ext uri="{FF2B5EF4-FFF2-40B4-BE49-F238E27FC236}">
                <a16:creationId xmlns:a16="http://schemas.microsoft.com/office/drawing/2014/main" id="{46D10D7E-5EAD-460B-84DD-6C4407FCDC73}"/>
              </a:ext>
            </a:extLst>
          </p:cNvPr>
          <p:cNvSpPr>
            <a:spLocks noGrp="1"/>
          </p:cNvSpPr>
          <p:nvPr>
            <p:ph type="title"/>
          </p:nvPr>
        </p:nvSpPr>
        <p:spPr>
          <a:xfrm rot="16200000">
            <a:off x="-2195750" y="2852289"/>
            <a:ext cx="6205611" cy="775597"/>
          </a:xfrm>
        </p:spPr>
        <p:txBody>
          <a:bodyPr/>
          <a:lstStyle/>
          <a:p>
            <a:r>
              <a:rPr lang="en-GB" sz="5040" dirty="0"/>
              <a:t>Not This Wellington!</a:t>
            </a:r>
          </a:p>
        </p:txBody>
      </p:sp>
      <p:pic>
        <p:nvPicPr>
          <p:cNvPr id="10" name="Picture 9" descr="A large body of water with a city in the background&#10;&#10;Description automatically generated">
            <a:extLst>
              <a:ext uri="{FF2B5EF4-FFF2-40B4-BE49-F238E27FC236}">
                <a16:creationId xmlns:a16="http://schemas.microsoft.com/office/drawing/2014/main" id="{86D799B5-9DA6-47C0-9082-CC282F25F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137" y="-1"/>
            <a:ext cx="9720263" cy="6480175"/>
          </a:xfrm>
          <a:prstGeom prst="rect">
            <a:avLst/>
          </a:prstGeom>
        </p:spPr>
      </p:pic>
      <p:pic>
        <p:nvPicPr>
          <p:cNvPr id="3" name="Picture 2" descr="A large green field in front of a sunset&#10;&#10;Description automatically generated">
            <a:extLst>
              <a:ext uri="{FF2B5EF4-FFF2-40B4-BE49-F238E27FC236}">
                <a16:creationId xmlns:a16="http://schemas.microsoft.com/office/drawing/2014/main" id="{1295E19E-E0B1-464B-A0DE-9165DCAF02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8113" y="-1"/>
            <a:ext cx="13672457" cy="6480175"/>
          </a:xfrm>
          <a:prstGeom prst="rect">
            <a:avLst/>
          </a:prstGeom>
        </p:spPr>
      </p:pic>
    </p:spTree>
    <p:extLst>
      <p:ext uri="{BB962C8B-B14F-4D97-AF65-F5344CB8AC3E}">
        <p14:creationId xmlns:p14="http://schemas.microsoft.com/office/powerpoint/2010/main" val="42266533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41026" y="852022"/>
            <a:ext cx="6254778" cy="4691084"/>
          </a:xfrm>
          <a:prstGeom prst="rect">
            <a:avLst/>
          </a:prstGeom>
        </p:spPr>
      </p:pic>
      <p:sp>
        <p:nvSpPr>
          <p:cNvPr id="2" name="Footer Placeholder 3">
            <a:extLst>
              <a:ext uri="{FF2B5EF4-FFF2-40B4-BE49-F238E27FC236}">
                <a16:creationId xmlns:a16="http://schemas.microsoft.com/office/drawing/2014/main" id="{B072E021-65D5-4E39-87B8-3B706BAF6FD2}"/>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157426" y="1780163"/>
            <a:ext cx="4117815" cy="2539954"/>
          </a:xfrm>
        </p:spPr>
        <p:txBody>
          <a:bodyPr>
            <a:noAutofit/>
          </a:bodyPr>
          <a:lstStyle/>
          <a:p>
            <a:pPr algn="ctr"/>
            <a:r>
              <a:rPr lang="en-GB" sz="9071" dirty="0"/>
              <a:t>ALL </a:t>
            </a:r>
          </a:p>
          <a:p>
            <a:pPr algn="ctr"/>
            <a:r>
              <a:rPr lang="en-GB" sz="9071" dirty="0"/>
              <a:t>GONE</a:t>
            </a:r>
          </a:p>
        </p:txBody>
      </p:sp>
      <p:sp>
        <p:nvSpPr>
          <p:cNvPr id="2" name="Footer Placeholder 3">
            <a:extLst>
              <a:ext uri="{FF2B5EF4-FFF2-40B4-BE49-F238E27FC236}">
                <a16:creationId xmlns:a16="http://schemas.microsoft.com/office/drawing/2014/main" id="{01A479A5-8DAD-4EA9-818E-164B01F1D7C1}"/>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91" y="1328185"/>
            <a:ext cx="11517311" cy="42889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44146" y="5780815"/>
            <a:ext cx="5336671" cy="557717"/>
          </a:xfrm>
          <a:prstGeom prst="rect">
            <a:avLst/>
          </a:prstGeom>
          <a:solidFill>
            <a:schemeClr val="bg2">
              <a:alpha val="48000"/>
            </a:schemeClr>
          </a:solidFill>
        </p:spPr>
        <p:txBody>
          <a:bodyPr wrap="square" rtlCol="0">
            <a:spAutoFit/>
          </a:bodyPr>
          <a:lstStyle/>
          <a:p>
            <a:pPr defTabSz="1152025"/>
            <a:r>
              <a:rPr lang="en-GB" sz="3024" dirty="0">
                <a:solidFill>
                  <a:srgbClr val="000000"/>
                </a:solidFill>
                <a:latin typeface="Segoe UI"/>
              </a:rPr>
              <a:t>Originally for Data Scientists</a:t>
            </a:r>
          </a:p>
        </p:txBody>
      </p:sp>
      <p:sp>
        <p:nvSpPr>
          <p:cNvPr id="8" name="Title 2">
            <a:extLst>
              <a:ext uri="{FF2B5EF4-FFF2-40B4-BE49-F238E27FC236}">
                <a16:creationId xmlns:a16="http://schemas.microsoft.com/office/drawing/2014/main" id="{BEE4A085-D482-4DF4-B6ED-7AA237B7C9CD}"/>
              </a:ext>
            </a:extLst>
          </p:cNvPr>
          <p:cNvSpPr txBox="1">
            <a:spLocks/>
          </p:cNvSpPr>
          <p:nvPr/>
        </p:nvSpPr>
        <p:spPr>
          <a:xfrm>
            <a:off x="-108887" y="257156"/>
            <a:ext cx="11520311" cy="774022"/>
          </a:xfrm>
          <a:prstGeom prst="rect">
            <a:avLst/>
          </a:prstGeom>
          <a:noFill/>
        </p:spPr>
        <p:txBody>
          <a:bodyPr vert="horz" lIns="86402" tIns="43201" rIns="86402" bIns="4320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803" b="1"/>
              <a:t>What is a Jupyter Notebook?</a:t>
            </a:r>
            <a:endParaRPr lang="en-US" sz="6803" b="1" dirty="0"/>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06EE1A0-DA48-498F-8E69-EE70012D2A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2" y="846"/>
            <a:ext cx="11513900" cy="6478488"/>
          </a:xfrm>
          <a:prstGeom prst="rect">
            <a:avLst/>
          </a:prstGeom>
        </p:spPr>
      </p:pic>
    </p:spTree>
    <p:extLst>
      <p:ext uri="{BB962C8B-B14F-4D97-AF65-F5344CB8AC3E}">
        <p14:creationId xmlns:p14="http://schemas.microsoft.com/office/powerpoint/2010/main" val="2249110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169932" y="2834525"/>
            <a:ext cx="9495450" cy="1642886"/>
          </a:xfrm>
          <a:prstGeom prst="rect">
            <a:avLst/>
          </a:prstGeom>
          <a:noFill/>
        </p:spPr>
        <p:txBody>
          <a:bodyPr wrap="square" rtlCol="0">
            <a:spAutoFit/>
          </a:bodyPr>
          <a:lstStyle/>
          <a:p>
            <a:r>
              <a:rPr lang="en-GB" sz="5038"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133218" y="856554"/>
            <a:ext cx="7568883" cy="773601"/>
          </a:xfrm>
          <a:noFill/>
        </p:spPr>
        <p:txBody>
          <a:bodyPr>
            <a:normAutofit fontScale="90000"/>
          </a:bodyPr>
          <a:lstStyle/>
          <a:p>
            <a:r>
              <a:rPr lang="en-US" b="0" dirty="0"/>
              <a:t>What is a </a:t>
            </a:r>
            <a:r>
              <a:rPr lang="en-US" b="0" dirty="0" err="1"/>
              <a:t>Jupyter</a:t>
            </a:r>
            <a:r>
              <a:rPr lang="en-US" b="0" dirty="0"/>
              <a:t> Notebook?</a:t>
            </a:r>
          </a:p>
        </p:txBody>
      </p:sp>
      <p:sp>
        <p:nvSpPr>
          <p:cNvPr id="2" name="Footer Placeholder 3">
            <a:extLst>
              <a:ext uri="{FF2B5EF4-FFF2-40B4-BE49-F238E27FC236}">
                <a16:creationId xmlns:a16="http://schemas.microsoft.com/office/drawing/2014/main" id="{6FAB127F-07A8-4764-8062-618BF8E249A3}"/>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169932" y="2834525"/>
            <a:ext cx="9495450" cy="1642886"/>
          </a:xfrm>
          <a:prstGeom prst="rect">
            <a:avLst/>
          </a:prstGeom>
          <a:noFill/>
        </p:spPr>
        <p:txBody>
          <a:bodyPr wrap="square" rtlCol="0">
            <a:spAutoFit/>
          </a:bodyPr>
          <a:lstStyle/>
          <a:p>
            <a:r>
              <a:rPr lang="en-GB" sz="5038" dirty="0"/>
              <a:t>Document that can contain text, code, images and </a:t>
            </a:r>
            <a:r>
              <a:rPr lang="en-GB" sz="5038"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133218" y="856554"/>
            <a:ext cx="7568883" cy="773601"/>
          </a:xfrm>
          <a:noFill/>
        </p:spPr>
        <p:txBody>
          <a:bodyPr>
            <a:normAutofit fontScale="90000"/>
          </a:bodyPr>
          <a:lstStyle/>
          <a:p>
            <a:r>
              <a:rPr lang="en-US" b="0" dirty="0"/>
              <a:t>What is a </a:t>
            </a:r>
            <a:r>
              <a:rPr lang="en-US" b="0" dirty="0" err="1"/>
              <a:t>Jupyter</a:t>
            </a:r>
            <a:r>
              <a:rPr lang="en-US" b="0" dirty="0"/>
              <a:t> Notebook?</a:t>
            </a:r>
          </a:p>
        </p:txBody>
      </p:sp>
      <p:sp>
        <p:nvSpPr>
          <p:cNvPr id="2" name="Footer Placeholder 3">
            <a:extLst>
              <a:ext uri="{FF2B5EF4-FFF2-40B4-BE49-F238E27FC236}">
                <a16:creationId xmlns:a16="http://schemas.microsoft.com/office/drawing/2014/main" id="{2FDF68A9-FBAF-4147-AEFC-74D9362F506C}"/>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9D0970B-909E-4674-A3E2-3FEA61C83D1C}"/>
              </a:ext>
            </a:extLst>
          </p:cNvPr>
          <p:cNvCxnSpPr/>
          <p:nvPr/>
        </p:nvCxnSpPr>
        <p:spPr>
          <a:xfrm>
            <a:off x="361038" y="1484243"/>
            <a:ext cx="10898892"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AF59B3F-5E0F-4C33-8975-9CDF757429BF}"/>
              </a:ext>
            </a:extLst>
          </p:cNvPr>
          <p:cNvSpPr txBox="1"/>
          <p:nvPr/>
        </p:nvSpPr>
        <p:spPr>
          <a:xfrm rot="16200000">
            <a:off x="-474529" y="2041024"/>
            <a:ext cx="1483967" cy="370406"/>
          </a:xfrm>
          <a:prstGeom prst="rect">
            <a:avLst/>
          </a:prstGeom>
          <a:noFill/>
        </p:spPr>
        <p:txBody>
          <a:bodyPr wrap="square" rtlCol="0">
            <a:spAutoFit/>
          </a:bodyPr>
          <a:lstStyle/>
          <a:p>
            <a:pPr algn="ctr"/>
            <a:r>
              <a:rPr lang="da-DK" dirty="0"/>
              <a:t>Track</a:t>
            </a:r>
            <a:endParaRPr lang="en-AT" dirty="0"/>
          </a:p>
        </p:txBody>
      </p:sp>
      <p:cxnSp>
        <p:nvCxnSpPr>
          <p:cNvPr id="23" name="Straight Connector 22">
            <a:extLst>
              <a:ext uri="{FF2B5EF4-FFF2-40B4-BE49-F238E27FC236}">
                <a16:creationId xmlns:a16="http://schemas.microsoft.com/office/drawing/2014/main" id="{A5708C16-9A72-459F-A08C-1649387143F1}"/>
              </a:ext>
            </a:extLst>
          </p:cNvPr>
          <p:cNvCxnSpPr/>
          <p:nvPr/>
        </p:nvCxnSpPr>
        <p:spPr>
          <a:xfrm>
            <a:off x="470828" y="5242963"/>
            <a:ext cx="10898892"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89987931-47A9-4DDB-8F59-856D81E13629}"/>
              </a:ext>
            </a:extLst>
          </p:cNvPr>
          <p:cNvSpPr txBox="1"/>
          <p:nvPr/>
        </p:nvSpPr>
        <p:spPr>
          <a:xfrm rot="16200000">
            <a:off x="-157280" y="5537444"/>
            <a:ext cx="850544" cy="369332"/>
          </a:xfrm>
          <a:prstGeom prst="rect">
            <a:avLst/>
          </a:prstGeom>
          <a:noFill/>
        </p:spPr>
        <p:txBody>
          <a:bodyPr wrap="square" rtlCol="0">
            <a:spAutoFit/>
          </a:bodyPr>
          <a:lstStyle/>
          <a:p>
            <a:pPr algn="ctr"/>
            <a:r>
              <a:rPr lang="en-US" dirty="0"/>
              <a:t>Event</a:t>
            </a:r>
            <a:endParaRPr lang="en-AT" dirty="0"/>
          </a:p>
        </p:txBody>
      </p:sp>
      <p:pic>
        <p:nvPicPr>
          <p:cNvPr id="3" name="Picture 2" descr="A close up of a sign&#10;&#10;Description automatically generated">
            <a:extLst>
              <a:ext uri="{FF2B5EF4-FFF2-40B4-BE49-F238E27FC236}">
                <a16:creationId xmlns:a16="http://schemas.microsoft.com/office/drawing/2014/main" id="{5120D5C7-74B2-449E-AAEA-71168D41489B}"/>
              </a:ext>
            </a:extLst>
          </p:cNvPr>
          <p:cNvPicPr>
            <a:picLocks noChangeAspect="1"/>
          </p:cNvPicPr>
          <p:nvPr/>
        </p:nvPicPr>
        <p:blipFill>
          <a:blip r:embed="rId3"/>
          <a:stretch>
            <a:fillRect/>
          </a:stretch>
        </p:blipFill>
        <p:spPr>
          <a:xfrm>
            <a:off x="3866412" y="2883398"/>
            <a:ext cx="4128950" cy="850601"/>
          </a:xfrm>
          <a:prstGeom prst="rect">
            <a:avLst/>
          </a:prstGeom>
        </p:spPr>
      </p:pic>
      <p:pic>
        <p:nvPicPr>
          <p:cNvPr id="7" name="Picture 6" descr="A close up of a sign&#10;&#10;Description automatically generated">
            <a:extLst>
              <a:ext uri="{FF2B5EF4-FFF2-40B4-BE49-F238E27FC236}">
                <a16:creationId xmlns:a16="http://schemas.microsoft.com/office/drawing/2014/main" id="{DB8C96EC-D4F3-4002-BF5C-841071B40AB7}"/>
              </a:ext>
            </a:extLst>
          </p:cNvPr>
          <p:cNvPicPr>
            <a:picLocks noChangeAspect="1"/>
          </p:cNvPicPr>
          <p:nvPr/>
        </p:nvPicPr>
        <p:blipFill>
          <a:blip r:embed="rId4"/>
          <a:stretch>
            <a:fillRect/>
          </a:stretch>
        </p:blipFill>
        <p:spPr>
          <a:xfrm>
            <a:off x="1396741" y="1764677"/>
            <a:ext cx="2526696" cy="1035945"/>
          </a:xfrm>
          <a:prstGeom prst="rect">
            <a:avLst/>
          </a:prstGeom>
        </p:spPr>
      </p:pic>
      <p:pic>
        <p:nvPicPr>
          <p:cNvPr id="10" name="Picture 9" descr="A close up of a logo&#10;&#10;Description automatically generated">
            <a:extLst>
              <a:ext uri="{FF2B5EF4-FFF2-40B4-BE49-F238E27FC236}">
                <a16:creationId xmlns:a16="http://schemas.microsoft.com/office/drawing/2014/main" id="{910E3557-2EAA-47CD-B94D-1256305EA929}"/>
              </a:ext>
            </a:extLst>
          </p:cNvPr>
          <p:cNvPicPr>
            <a:picLocks noChangeAspect="1"/>
          </p:cNvPicPr>
          <p:nvPr/>
        </p:nvPicPr>
        <p:blipFill>
          <a:blip r:embed="rId5"/>
          <a:stretch>
            <a:fillRect/>
          </a:stretch>
        </p:blipFill>
        <p:spPr>
          <a:xfrm>
            <a:off x="1396741" y="3793013"/>
            <a:ext cx="2729690" cy="1035946"/>
          </a:xfrm>
          <a:prstGeom prst="rect">
            <a:avLst/>
          </a:prstGeom>
        </p:spPr>
      </p:pic>
      <p:pic>
        <p:nvPicPr>
          <p:cNvPr id="17" name="Picture 16" descr="A close up of a logo&#10;&#10;Description automatically generated">
            <a:extLst>
              <a:ext uri="{FF2B5EF4-FFF2-40B4-BE49-F238E27FC236}">
                <a16:creationId xmlns:a16="http://schemas.microsoft.com/office/drawing/2014/main" id="{64E1FB12-BFD1-42B0-B32B-213B37A0F49D}"/>
              </a:ext>
            </a:extLst>
          </p:cNvPr>
          <p:cNvPicPr>
            <a:picLocks noChangeAspect="1"/>
          </p:cNvPicPr>
          <p:nvPr/>
        </p:nvPicPr>
        <p:blipFill>
          <a:blip r:embed="rId6"/>
          <a:stretch>
            <a:fillRect/>
          </a:stretch>
        </p:blipFill>
        <p:spPr>
          <a:xfrm>
            <a:off x="6441207" y="4043562"/>
            <a:ext cx="3682540" cy="749206"/>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66F34088-7208-4213-ABD6-E3B494938AA6}"/>
              </a:ext>
            </a:extLst>
          </p:cNvPr>
          <p:cNvPicPr>
            <a:picLocks noChangeAspect="1"/>
          </p:cNvPicPr>
          <p:nvPr/>
        </p:nvPicPr>
        <p:blipFill>
          <a:blip r:embed="rId7"/>
          <a:stretch>
            <a:fillRect/>
          </a:stretch>
        </p:blipFill>
        <p:spPr>
          <a:xfrm>
            <a:off x="6980269" y="2100810"/>
            <a:ext cx="3837729" cy="671603"/>
          </a:xfrm>
          <a:prstGeom prst="rect">
            <a:avLst/>
          </a:prstGeom>
        </p:spPr>
      </p:pic>
      <p:pic>
        <p:nvPicPr>
          <p:cNvPr id="22" name="Picture 21" descr="A picture containing object, clock, drawing, plate&#10;&#10;Description automatically generated">
            <a:extLst>
              <a:ext uri="{FF2B5EF4-FFF2-40B4-BE49-F238E27FC236}">
                <a16:creationId xmlns:a16="http://schemas.microsoft.com/office/drawing/2014/main" id="{3D1E3B5F-1AC0-4877-AD78-B276F2C4641D}"/>
              </a:ext>
            </a:extLst>
          </p:cNvPr>
          <p:cNvPicPr>
            <a:picLocks noChangeAspect="1"/>
          </p:cNvPicPr>
          <p:nvPr/>
        </p:nvPicPr>
        <p:blipFill>
          <a:blip r:embed="rId8"/>
          <a:stretch>
            <a:fillRect/>
          </a:stretch>
        </p:blipFill>
        <p:spPr>
          <a:xfrm>
            <a:off x="949899" y="5464146"/>
            <a:ext cx="1656632" cy="696233"/>
          </a:xfrm>
          <a:prstGeom prst="rect">
            <a:avLst/>
          </a:prstGeom>
        </p:spPr>
      </p:pic>
      <p:pic>
        <p:nvPicPr>
          <p:cNvPr id="26" name="Picture 25" descr="A close up of a logo&#10;&#10;Description automatically generated">
            <a:extLst>
              <a:ext uri="{FF2B5EF4-FFF2-40B4-BE49-F238E27FC236}">
                <a16:creationId xmlns:a16="http://schemas.microsoft.com/office/drawing/2014/main" id="{36A62B45-5926-413C-B111-693F60DE58AB}"/>
              </a:ext>
            </a:extLst>
          </p:cNvPr>
          <p:cNvPicPr>
            <a:picLocks noChangeAspect="1"/>
          </p:cNvPicPr>
          <p:nvPr/>
        </p:nvPicPr>
        <p:blipFill>
          <a:blip r:embed="rId9"/>
          <a:stretch>
            <a:fillRect/>
          </a:stretch>
        </p:blipFill>
        <p:spPr>
          <a:xfrm>
            <a:off x="2902744" y="5325740"/>
            <a:ext cx="2346051" cy="879769"/>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E8B5FFB2-FE6A-4769-BA11-FABA4102313D}"/>
              </a:ext>
            </a:extLst>
          </p:cNvPr>
          <p:cNvPicPr>
            <a:picLocks noChangeAspect="1"/>
          </p:cNvPicPr>
          <p:nvPr/>
        </p:nvPicPr>
        <p:blipFill>
          <a:blip r:embed="rId10"/>
          <a:stretch>
            <a:fillRect/>
          </a:stretch>
        </p:blipFill>
        <p:spPr>
          <a:xfrm>
            <a:off x="5545008" y="5394149"/>
            <a:ext cx="2870523" cy="753233"/>
          </a:xfrm>
          <a:prstGeom prst="rect">
            <a:avLst/>
          </a:prstGeom>
        </p:spPr>
      </p:pic>
      <p:pic>
        <p:nvPicPr>
          <p:cNvPr id="34" name="Picture 33" descr="A close up of a logo&#10;&#10;Description automatically generated">
            <a:extLst>
              <a:ext uri="{FF2B5EF4-FFF2-40B4-BE49-F238E27FC236}">
                <a16:creationId xmlns:a16="http://schemas.microsoft.com/office/drawing/2014/main" id="{E8E2A255-751C-4F5D-9AF6-BBC46D1E6BBA}"/>
              </a:ext>
            </a:extLst>
          </p:cNvPr>
          <p:cNvPicPr>
            <a:picLocks noChangeAspect="1"/>
          </p:cNvPicPr>
          <p:nvPr/>
        </p:nvPicPr>
        <p:blipFill>
          <a:blip r:embed="rId11"/>
          <a:stretch>
            <a:fillRect/>
          </a:stretch>
        </p:blipFill>
        <p:spPr>
          <a:xfrm>
            <a:off x="8649964" y="5463881"/>
            <a:ext cx="2407021" cy="569361"/>
          </a:xfrm>
          <a:prstGeom prst="rect">
            <a:avLst/>
          </a:prstGeom>
        </p:spPr>
      </p:pic>
      <p:sp>
        <p:nvSpPr>
          <p:cNvPr id="36" name="Title 35">
            <a:extLst>
              <a:ext uri="{FF2B5EF4-FFF2-40B4-BE49-F238E27FC236}">
                <a16:creationId xmlns:a16="http://schemas.microsoft.com/office/drawing/2014/main" id="{54506484-C315-4B9B-92D0-E3488A2DB937}"/>
              </a:ext>
            </a:extLst>
          </p:cNvPr>
          <p:cNvSpPr>
            <a:spLocks noGrp="1"/>
          </p:cNvSpPr>
          <p:nvPr>
            <p:ph type="title"/>
          </p:nvPr>
        </p:nvSpPr>
        <p:spPr/>
        <p:txBody>
          <a:bodyPr/>
          <a:lstStyle/>
          <a:p>
            <a:r>
              <a:rPr lang="da-DK" dirty="0"/>
              <a:t>Sponsors</a:t>
            </a:r>
            <a:endParaRPr lang="en-DK" dirty="0"/>
          </a:p>
        </p:txBody>
      </p:sp>
      <p:sp>
        <p:nvSpPr>
          <p:cNvPr id="2" name="Footer Placeholder 3">
            <a:extLst>
              <a:ext uri="{FF2B5EF4-FFF2-40B4-BE49-F238E27FC236}">
                <a16:creationId xmlns:a16="http://schemas.microsoft.com/office/drawing/2014/main" id="{836C3E5B-D475-4732-B8D1-36977924756B}"/>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1989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489" y="1418944"/>
            <a:ext cx="5084469" cy="3908656"/>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5760244" y="1733126"/>
            <a:ext cx="4455934" cy="196862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151678">
              <a:buNone/>
            </a:pPr>
            <a:r>
              <a:rPr lang="en-US" sz="4158" dirty="0">
                <a:solidFill>
                  <a:srgbClr val="000000"/>
                </a:solidFill>
                <a:latin typeface="Segoe UI"/>
              </a:rPr>
              <a:t>Cross Platform </a:t>
            </a:r>
            <a:br>
              <a:rPr lang="en-US" sz="4158" dirty="0">
                <a:solidFill>
                  <a:srgbClr val="000000"/>
                </a:solidFill>
                <a:latin typeface="Segoe UI"/>
              </a:rPr>
            </a:br>
            <a:r>
              <a:rPr lang="en-US" sz="4158" dirty="0">
                <a:solidFill>
                  <a:srgbClr val="000000"/>
                </a:solidFill>
                <a:latin typeface="Segoe UI"/>
              </a:rPr>
              <a:t>desktop environment </a:t>
            </a:r>
            <a:br>
              <a:rPr lang="en-US" sz="4158" dirty="0">
                <a:solidFill>
                  <a:srgbClr val="000000"/>
                </a:solidFill>
                <a:latin typeface="Segoe UI"/>
              </a:rPr>
            </a:br>
            <a:r>
              <a:rPr lang="en-US" sz="4158"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1934378" y="519996"/>
            <a:ext cx="7651735" cy="63257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576012"/>
            <a:r>
              <a:rPr lang="en-GB" sz="4536" b="1" dirty="0">
                <a:solidFill>
                  <a:srgbClr val="000000"/>
                </a:solidFill>
                <a:latin typeface="Segoe UI" panose="020B0502040204020203" pitchFamily="34" charset="0"/>
                <a:cs typeface="Segoe UI" panose="020B0502040204020203" pitchFamily="34" charset="0"/>
              </a:rPr>
              <a:t>What’s Azure Data Studio ?</a:t>
            </a:r>
          </a:p>
        </p:txBody>
      </p:sp>
      <p:sp>
        <p:nvSpPr>
          <p:cNvPr id="3" name="Footer Placeholder 3">
            <a:extLst>
              <a:ext uri="{FF2B5EF4-FFF2-40B4-BE49-F238E27FC236}">
                <a16:creationId xmlns:a16="http://schemas.microsoft.com/office/drawing/2014/main" id="{8EA427FF-0469-4CF2-A621-473BD226EAEC}"/>
              </a:ext>
            </a:extLst>
          </p:cNvPr>
          <p:cNvSpPr txBox="1">
            <a:spLocks/>
          </p:cNvSpPr>
          <p:nvPr/>
        </p:nvSpPr>
        <p:spPr>
          <a:xfrm>
            <a:off x="3651623" y="6139916"/>
            <a:ext cx="6890871" cy="315144"/>
          </a:xfrm>
          <a:prstGeom prst="rect">
            <a:avLst/>
          </a:prstGeom>
          <a:no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028316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zure">
            <a:extLst>
              <a:ext uri="{FF2B5EF4-FFF2-40B4-BE49-F238E27FC236}">
                <a16:creationId xmlns:a16="http://schemas.microsoft.com/office/drawing/2014/main" id="{FE1D2DC0-C8F0-4379-869A-1F392DE1791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81974" y="2090120"/>
            <a:ext cx="7956542" cy="22999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19F53B8F-6B20-4E95-BB1D-1A83240D4554}"/>
              </a:ext>
            </a:extLst>
          </p:cNvPr>
          <p:cNvSpPr txBox="1">
            <a:spLocks/>
          </p:cNvSpPr>
          <p:nvPr/>
        </p:nvSpPr>
        <p:spPr>
          <a:xfrm>
            <a:off x="2179883" y="850123"/>
            <a:ext cx="7160725" cy="83220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576012"/>
            <a:r>
              <a:rPr lang="en-GB" sz="5544" dirty="0">
                <a:solidFill>
                  <a:srgbClr val="000000"/>
                </a:solidFill>
                <a:latin typeface="Segoe UI" panose="020B0502040204020203" pitchFamily="34" charset="0"/>
                <a:cs typeface="Segoe UI" panose="020B0502040204020203" pitchFamily="34" charset="0"/>
              </a:rPr>
              <a:t>So it’s only for Azure?</a:t>
            </a:r>
          </a:p>
        </p:txBody>
      </p:sp>
      <p:sp>
        <p:nvSpPr>
          <p:cNvPr id="2" name="Footer Placeholder 3">
            <a:extLst>
              <a:ext uri="{FF2B5EF4-FFF2-40B4-BE49-F238E27FC236}">
                <a16:creationId xmlns:a16="http://schemas.microsoft.com/office/drawing/2014/main" id="{F84A7630-7B23-4A33-B01D-A2D5C1917CB4}"/>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758981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10320" y="1548809"/>
            <a:ext cx="5084469" cy="3908656"/>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87904" y="1216245"/>
            <a:ext cx="5393026" cy="3908655"/>
          </a:xfrm>
          <a:prstGeom prst="rect">
            <a:avLst/>
          </a:prstGeom>
        </p:spPr>
      </p:pic>
      <p:sp>
        <p:nvSpPr>
          <p:cNvPr id="5" name="Title 2">
            <a:extLst>
              <a:ext uri="{FF2B5EF4-FFF2-40B4-BE49-F238E27FC236}">
                <a16:creationId xmlns:a16="http://schemas.microsoft.com/office/drawing/2014/main" id="{A45D3E6B-69AA-4B17-AD67-7183FBA41169}"/>
              </a:ext>
            </a:extLst>
          </p:cNvPr>
          <p:cNvSpPr txBox="1">
            <a:spLocks/>
          </p:cNvSpPr>
          <p:nvPr/>
        </p:nvSpPr>
        <p:spPr>
          <a:xfrm>
            <a:off x="1344682" y="482312"/>
            <a:ext cx="8831126" cy="883340"/>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576012"/>
            <a:r>
              <a:rPr lang="en-GB" sz="4536"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Footer Placeholder 3">
            <a:extLst>
              <a:ext uri="{FF2B5EF4-FFF2-40B4-BE49-F238E27FC236}">
                <a16:creationId xmlns:a16="http://schemas.microsoft.com/office/drawing/2014/main" id="{0810F4BC-A791-44B1-AF77-C8D9C065806A}"/>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20944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108" y="9"/>
            <a:ext cx="11520292" cy="6480166"/>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p:spPr>
        <p:txBody>
          <a:bodyPr vert="horz" lIns="86402" tIns="43201" rIns="86402" bIns="43201"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567"/>
              </a:spcAft>
            </a:pPr>
            <a:endParaRPr lang="en-US" sz="756">
              <a:solidFill>
                <a:srgbClr val="FFFFFF"/>
              </a:solidFill>
            </a:endParaRPr>
          </a:p>
        </p:txBody>
      </p:sp>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509" y="1472570"/>
            <a:ext cx="5084469" cy="3908656"/>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0459" y="1472569"/>
            <a:ext cx="5393026" cy="3908655"/>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344682" y="482312"/>
            <a:ext cx="8831126" cy="883340"/>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576012"/>
            <a:r>
              <a:rPr lang="en-GB" sz="4536"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Footer Placeholder 3">
            <a:extLst>
              <a:ext uri="{FF2B5EF4-FFF2-40B4-BE49-F238E27FC236}">
                <a16:creationId xmlns:a16="http://schemas.microsoft.com/office/drawing/2014/main" id="{320CCAF2-A507-451E-AD88-DCC06CDFB6B3}"/>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0220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21049759">
            <a:off x="695520" y="1819977"/>
            <a:ext cx="6463885" cy="3102516"/>
          </a:xfrm>
          <a:prstGeom prst="rect">
            <a:avLst/>
          </a:prstGeom>
          <a:noFill/>
        </p:spPr>
        <p:txBody>
          <a:bodyPr wrap="square" rtlCol="0">
            <a:spAutoFit/>
          </a:bodyPr>
          <a:lstStyle/>
          <a:p>
            <a:pPr>
              <a:lnSpc>
                <a:spcPct val="90000"/>
              </a:lnSpc>
            </a:pPr>
            <a:r>
              <a:rPr lang="en-GB" sz="10867" b="1" i="1" dirty="0">
                <a:solidFill>
                  <a:schemeClr val="accent4">
                    <a:lumMod val="75000"/>
                  </a:schemeClr>
                </a:solidFill>
                <a:latin typeface="AppleStorm" panose="02000603000000000000" pitchFamily="50" charset="0"/>
              </a:rPr>
              <a:t>Time For </a:t>
            </a:r>
            <a:br>
              <a:rPr lang="en-GB" sz="10867" b="1" i="1" dirty="0">
                <a:solidFill>
                  <a:schemeClr val="accent4">
                    <a:lumMod val="75000"/>
                  </a:schemeClr>
                </a:solidFill>
                <a:latin typeface="AppleStorm" panose="02000603000000000000" pitchFamily="50" charset="0"/>
              </a:rPr>
            </a:br>
            <a:r>
              <a:rPr lang="en-GB" sz="10867" b="1" i="1" dirty="0">
                <a:solidFill>
                  <a:schemeClr val="accent4">
                    <a:lumMod val="75000"/>
                  </a:schemeClr>
                </a:solidFill>
                <a:latin typeface="AppleStorm" panose="02000603000000000000" pitchFamily="50" charset="0"/>
              </a:rPr>
              <a:t>A DEMO</a:t>
            </a:r>
          </a:p>
        </p:txBody>
      </p:sp>
      <p:pic>
        <p:nvPicPr>
          <p:cNvPr id="9" name="Picture 8" descr="A person wearing a hat&#10;&#10;Description generated with high confidenc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56727" y="1224032"/>
            <a:ext cx="2546415" cy="4515907"/>
          </a:xfrm>
          <a:prstGeom prst="rect">
            <a:avLst/>
          </a:prstGeom>
        </p:spPr>
      </p:pic>
      <p:sp>
        <p:nvSpPr>
          <p:cNvPr id="2" name="Footer Placeholder 3">
            <a:extLst>
              <a:ext uri="{FF2B5EF4-FFF2-40B4-BE49-F238E27FC236}">
                <a16:creationId xmlns:a16="http://schemas.microsoft.com/office/drawing/2014/main" id="{C3E94758-9333-4858-8318-FB53430DE71A}"/>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3B0F-C5EA-4726-8376-B70D392EDEE8}"/>
              </a:ext>
            </a:extLst>
          </p:cNvPr>
          <p:cNvSpPr>
            <a:spLocks noGrp="1"/>
          </p:cNvSpPr>
          <p:nvPr>
            <p:ph type="title"/>
          </p:nvPr>
        </p:nvSpPr>
        <p:spPr/>
        <p:txBody>
          <a:bodyPr/>
          <a:lstStyle/>
          <a:p>
            <a:r>
              <a:rPr lang="da-DK" dirty="0"/>
              <a:t>Teams Meetings</a:t>
            </a:r>
            <a:endParaRPr lang="en-DK" dirty="0"/>
          </a:p>
        </p:txBody>
      </p:sp>
      <p:sp>
        <p:nvSpPr>
          <p:cNvPr id="3" name="Content Placeholder 2">
            <a:extLst>
              <a:ext uri="{FF2B5EF4-FFF2-40B4-BE49-F238E27FC236}">
                <a16:creationId xmlns:a16="http://schemas.microsoft.com/office/drawing/2014/main" id="{2E72D6F0-B61F-4BD0-8688-01023CD92E9F}"/>
              </a:ext>
            </a:extLst>
          </p:cNvPr>
          <p:cNvSpPr>
            <a:spLocks noGrp="1"/>
          </p:cNvSpPr>
          <p:nvPr>
            <p:ph idx="1"/>
          </p:nvPr>
        </p:nvSpPr>
        <p:spPr/>
        <p:txBody>
          <a:bodyPr>
            <a:normAutofit/>
          </a:bodyPr>
          <a:lstStyle/>
          <a:p>
            <a:pPr marL="571500" indent="-571500">
              <a:buFont typeface="Arial" panose="020B0604020202020204" pitchFamily="34" charset="0"/>
              <a:buChar char="•"/>
            </a:pPr>
            <a:r>
              <a:rPr lang="en-US" sz="3200" dirty="0">
                <a:hlinkClick r:id="rId2"/>
              </a:rPr>
              <a:t>Azure BI - Join Microsoft Teams Meeting</a:t>
            </a:r>
            <a:endParaRPr lang="da-DK" sz="3200" dirty="0"/>
          </a:p>
          <a:p>
            <a:pPr marL="571500" indent="-571500">
              <a:buFont typeface="Arial" panose="020B0604020202020204" pitchFamily="34" charset="0"/>
              <a:buChar char="•"/>
            </a:pPr>
            <a:r>
              <a:rPr lang="en-US" sz="3200" dirty="0">
                <a:hlinkClick r:id="rId3"/>
              </a:rPr>
              <a:t>Azure DB - Join Microsoft Teams Meeting</a:t>
            </a:r>
            <a:endParaRPr lang="da-DK" sz="3200" dirty="0"/>
          </a:p>
          <a:p>
            <a:pPr marL="571500" indent="-571500">
              <a:buFont typeface="Arial" panose="020B0604020202020204" pitchFamily="34" charset="0"/>
              <a:buChar char="•"/>
            </a:pPr>
            <a:r>
              <a:rPr lang="en-US" sz="3200" dirty="0">
                <a:hlinkClick r:id="rId4"/>
              </a:rPr>
              <a:t>Cloud Development - Join Microsoft Teams Meeting</a:t>
            </a:r>
            <a:endParaRPr lang="da-DK" sz="3200" dirty="0"/>
          </a:p>
          <a:p>
            <a:pPr marL="571500" indent="-571500">
              <a:buFont typeface="Arial" panose="020B0604020202020204" pitchFamily="34" charset="0"/>
              <a:buChar char="•"/>
            </a:pPr>
            <a:r>
              <a:rPr lang="en-US" sz="3200" dirty="0">
                <a:hlinkClick r:id="rId5"/>
              </a:rPr>
              <a:t>Data Platform - Join Microsoft Teams Meeting</a:t>
            </a:r>
            <a:endParaRPr lang="da-DK" sz="3200" dirty="0"/>
          </a:p>
          <a:p>
            <a:pPr marL="571500" indent="-571500">
              <a:buFont typeface="Arial" panose="020B0604020202020204" pitchFamily="34" charset="0"/>
              <a:buChar char="•"/>
            </a:pPr>
            <a:r>
              <a:rPr lang="en-US" sz="3200" dirty="0">
                <a:hlinkClick r:id="rId6"/>
              </a:rPr>
              <a:t>Power BI - Join Microsoft Teams Meeting</a:t>
            </a:r>
            <a:endParaRPr lang="en-DK" sz="3200" dirty="0"/>
          </a:p>
        </p:txBody>
      </p:sp>
    </p:spTree>
    <p:extLst>
      <p:ext uri="{BB962C8B-B14F-4D97-AF65-F5344CB8AC3E}">
        <p14:creationId xmlns:p14="http://schemas.microsoft.com/office/powerpoint/2010/main" val="1251936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84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488538" y="2562823"/>
            <a:ext cx="4457853" cy="1354530"/>
          </a:xfrm>
        </p:spPr>
        <p:txBody>
          <a:bodyPr>
            <a:noAutofit/>
          </a:bodyPr>
          <a:lstStyle/>
          <a:p>
            <a:pPr algn="ctr"/>
            <a:r>
              <a:rPr lang="en-GB" sz="9071" dirty="0" err="1"/>
              <a:t>Jupyter</a:t>
            </a:r>
            <a:endParaRPr lang="en-GB" sz="9071" dirty="0"/>
          </a:p>
        </p:txBody>
      </p:sp>
      <p:sp>
        <p:nvSpPr>
          <p:cNvPr id="6" name="Rectangle 5">
            <a:extLst>
              <a:ext uri="{FF2B5EF4-FFF2-40B4-BE49-F238E27FC236}">
                <a16:creationId xmlns:a16="http://schemas.microsoft.com/office/drawing/2014/main" id="{18590375-B3F4-4B38-B9E8-C5E9AE5CF2EA}"/>
              </a:ext>
            </a:extLst>
          </p:cNvPr>
          <p:cNvSpPr/>
          <p:nvPr/>
        </p:nvSpPr>
        <p:spPr>
          <a:xfrm>
            <a:off x="12828523" y="2113989"/>
            <a:ext cx="9704262" cy="2186496"/>
          </a:xfrm>
          <a:prstGeom prst="rect">
            <a:avLst/>
          </a:prstGeom>
        </p:spPr>
        <p:txBody>
          <a:bodyPr wrap="square">
            <a:spAutoFit/>
          </a:bodyPr>
          <a:lstStyle/>
          <a:p>
            <a:r>
              <a:rPr lang="en-GB" sz="3402" dirty="0"/>
              <a:t>First, the names comes from the planet Jupiter. </a:t>
            </a:r>
            <a:br>
              <a:rPr lang="en-GB" sz="3402" dirty="0"/>
            </a:br>
            <a:br>
              <a:rPr lang="en-GB" sz="3402" dirty="0"/>
            </a:br>
            <a:r>
              <a:rPr lang="en-GB" sz="3402" dirty="0"/>
              <a:t>We wanted to pick a name that evoked the traditions and ideas of science.</a:t>
            </a:r>
          </a:p>
        </p:txBody>
      </p:sp>
      <p:sp>
        <p:nvSpPr>
          <p:cNvPr id="7" name="Footer Placeholder 3">
            <a:extLst>
              <a:ext uri="{FF2B5EF4-FFF2-40B4-BE49-F238E27FC236}">
                <a16:creationId xmlns:a16="http://schemas.microsoft.com/office/drawing/2014/main" id="{2C2CC2D4-DA4C-43E6-8815-86BDC2D8698C}"/>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272663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531319" y="206758"/>
            <a:ext cx="4457853" cy="1354530"/>
          </a:xfrm>
        </p:spPr>
        <p:txBody>
          <a:bodyPr>
            <a:noAutofit/>
          </a:bodyPr>
          <a:lstStyle/>
          <a:p>
            <a:pPr algn="ctr"/>
            <a:r>
              <a:rPr lang="en-GB" sz="9071" dirty="0" err="1"/>
              <a:t>Jupyter</a:t>
            </a:r>
            <a:endParaRPr lang="en-GB" sz="9071" dirty="0"/>
          </a:p>
        </p:txBody>
      </p:sp>
      <p:sp>
        <p:nvSpPr>
          <p:cNvPr id="2" name="Rectangle 1">
            <a:extLst>
              <a:ext uri="{FF2B5EF4-FFF2-40B4-BE49-F238E27FC236}">
                <a16:creationId xmlns:a16="http://schemas.microsoft.com/office/drawing/2014/main" id="{1E831333-ADC2-4C73-AA5A-DEFE3F94BF31}"/>
              </a:ext>
            </a:extLst>
          </p:cNvPr>
          <p:cNvSpPr/>
          <p:nvPr/>
        </p:nvSpPr>
        <p:spPr>
          <a:xfrm>
            <a:off x="908113" y="2461998"/>
            <a:ext cx="9704262" cy="2186496"/>
          </a:xfrm>
          <a:prstGeom prst="rect">
            <a:avLst/>
          </a:prstGeom>
        </p:spPr>
        <p:txBody>
          <a:bodyPr wrap="square">
            <a:spAutoFit/>
          </a:bodyPr>
          <a:lstStyle/>
          <a:p>
            <a:r>
              <a:rPr lang="en-GB" sz="3402" dirty="0"/>
              <a:t>First, the names comes from the planet Jupiter. </a:t>
            </a:r>
            <a:br>
              <a:rPr lang="en-GB" sz="3402" dirty="0"/>
            </a:br>
            <a:br>
              <a:rPr lang="en-GB" sz="3402" dirty="0"/>
            </a:br>
            <a:r>
              <a:rPr lang="en-GB" sz="3402"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2724522" y="4599310"/>
            <a:ext cx="5760156" cy="1924501"/>
          </a:xfrm>
          <a:prstGeom prst="rect">
            <a:avLst/>
          </a:prstGeom>
        </p:spPr>
        <p:txBody>
          <a:bodyPr>
            <a:spAutoFit/>
          </a:bodyPr>
          <a:lstStyle/>
          <a:p>
            <a:r>
              <a:rPr lang="en-GB" sz="1701" dirty="0"/>
              <a:t>Second, the core programming languages supported by </a:t>
            </a:r>
            <a:r>
              <a:rPr lang="en-GB" sz="1701" dirty="0" err="1"/>
              <a:t>Jupyter</a:t>
            </a:r>
            <a:r>
              <a:rPr lang="en-GB" sz="1701" dirty="0"/>
              <a:t> are Julia, Python and R. While the name </a:t>
            </a:r>
            <a:r>
              <a:rPr lang="en-GB" sz="1701" dirty="0" err="1"/>
              <a:t>Jupyter</a:t>
            </a:r>
            <a:r>
              <a:rPr lang="en-GB" sz="1701" dirty="0"/>
              <a:t> is not a direct acronym for these languages, it nods its head in those directions. In particular, the "y" in the middle of </a:t>
            </a:r>
            <a:r>
              <a:rPr lang="en-GB" sz="1701" dirty="0" err="1"/>
              <a:t>Jupyter</a:t>
            </a:r>
            <a:r>
              <a:rPr lang="en-GB" sz="1701" dirty="0"/>
              <a:t> was chosen to </a:t>
            </a:r>
            <a:r>
              <a:rPr lang="en-GB" sz="1701" dirty="0" err="1"/>
              <a:t>honor</a:t>
            </a:r>
            <a:r>
              <a:rPr lang="en-GB" sz="1701"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307416" y="5543860"/>
            <a:ext cx="5284845" cy="354071"/>
          </a:xfrm>
          <a:prstGeom prst="rect">
            <a:avLst/>
          </a:prstGeom>
        </p:spPr>
        <p:txBody>
          <a:bodyPr wrap="none">
            <a:spAutoFit/>
          </a:bodyPr>
          <a:lstStyle/>
          <a:p>
            <a:r>
              <a:rPr lang="en-GB" sz="1701" dirty="0">
                <a:hlinkClick r:id="rId2"/>
              </a:rPr>
              <a:t>https://github.com/jupyter/design/wiki/Jupyter-Logo</a:t>
            </a:r>
            <a:endParaRPr lang="en-GB" sz="1701" dirty="0"/>
          </a:p>
        </p:txBody>
      </p:sp>
      <p:sp>
        <p:nvSpPr>
          <p:cNvPr id="9" name="Footer Placeholder 3">
            <a:extLst>
              <a:ext uri="{FF2B5EF4-FFF2-40B4-BE49-F238E27FC236}">
                <a16:creationId xmlns:a16="http://schemas.microsoft.com/office/drawing/2014/main" id="{E96F63CB-8FB7-44D8-8D99-1EA026C8F06B}"/>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531319" y="206758"/>
            <a:ext cx="4457853" cy="1354530"/>
          </a:xfrm>
        </p:spPr>
        <p:txBody>
          <a:bodyPr>
            <a:noAutofit/>
          </a:bodyPr>
          <a:lstStyle/>
          <a:p>
            <a:pPr algn="ctr"/>
            <a:r>
              <a:rPr lang="en-GB" sz="9071" dirty="0" err="1"/>
              <a:t>Jupyter</a:t>
            </a:r>
            <a:endParaRPr lang="en-GB" sz="9071" dirty="0"/>
          </a:p>
        </p:txBody>
      </p:sp>
      <p:sp>
        <p:nvSpPr>
          <p:cNvPr id="3" name="Rectangle 2">
            <a:extLst>
              <a:ext uri="{FF2B5EF4-FFF2-40B4-BE49-F238E27FC236}">
                <a16:creationId xmlns:a16="http://schemas.microsoft.com/office/drawing/2014/main" id="{E0DEB77D-6D06-4FA6-B164-4C6BC056EAE8}"/>
              </a:ext>
            </a:extLst>
          </p:cNvPr>
          <p:cNvSpPr/>
          <p:nvPr/>
        </p:nvSpPr>
        <p:spPr>
          <a:xfrm>
            <a:off x="1148121" y="1717550"/>
            <a:ext cx="9352251" cy="4222181"/>
          </a:xfrm>
          <a:prstGeom prst="rect">
            <a:avLst/>
          </a:prstGeom>
        </p:spPr>
        <p:txBody>
          <a:bodyPr wrap="square">
            <a:spAutoFit/>
          </a:bodyPr>
          <a:lstStyle/>
          <a:p>
            <a:pPr algn="ctr"/>
            <a:r>
              <a:rPr lang="en-GB" sz="2646" dirty="0"/>
              <a:t>Second, the core programming languages supported by </a:t>
            </a:r>
            <a:r>
              <a:rPr lang="en-GB" sz="2646" dirty="0" err="1"/>
              <a:t>Jupyter</a:t>
            </a:r>
            <a:r>
              <a:rPr lang="en-GB" sz="2646" dirty="0"/>
              <a:t> are </a:t>
            </a:r>
          </a:p>
          <a:p>
            <a:pPr algn="ctr"/>
            <a:endParaRPr lang="en-GB" sz="2646" dirty="0"/>
          </a:p>
          <a:p>
            <a:pPr algn="ctr"/>
            <a:r>
              <a:rPr lang="en-GB" sz="3024" dirty="0"/>
              <a:t>Julia, Python and R. </a:t>
            </a:r>
          </a:p>
          <a:p>
            <a:endParaRPr lang="en-GB" sz="2646" dirty="0"/>
          </a:p>
          <a:p>
            <a:r>
              <a:rPr lang="en-GB" sz="2646" dirty="0"/>
              <a:t>While the name </a:t>
            </a:r>
            <a:r>
              <a:rPr lang="en-GB" sz="2646" dirty="0" err="1"/>
              <a:t>Jupyter</a:t>
            </a:r>
            <a:r>
              <a:rPr lang="en-GB" sz="2646" dirty="0"/>
              <a:t> is not a direct acronym for these languages, it nods its head in those directions.</a:t>
            </a:r>
          </a:p>
          <a:p>
            <a:endParaRPr lang="en-GB" sz="2646" dirty="0"/>
          </a:p>
          <a:p>
            <a:r>
              <a:rPr lang="en-GB" sz="2646" dirty="0"/>
              <a:t>In particular, the "y" in the middle of </a:t>
            </a:r>
            <a:r>
              <a:rPr lang="en-GB" sz="2646" dirty="0" err="1"/>
              <a:t>Jupyter</a:t>
            </a:r>
            <a:r>
              <a:rPr lang="en-GB" sz="2646" dirty="0"/>
              <a:t> was chosen to </a:t>
            </a:r>
            <a:r>
              <a:rPr lang="en-GB" sz="2646" dirty="0" err="1"/>
              <a:t>honor</a:t>
            </a:r>
            <a:r>
              <a:rPr lang="en-GB" sz="2646"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5860159" y="3240089"/>
            <a:ext cx="5760156" cy="1662763"/>
          </a:xfrm>
          <a:prstGeom prst="rect">
            <a:avLst/>
          </a:prstGeom>
        </p:spPr>
        <p:txBody>
          <a:bodyPr>
            <a:spAutoFit/>
          </a:bodyPr>
          <a:lstStyle/>
          <a:p>
            <a:r>
              <a:rPr lang="en-GB" sz="1701"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307416" y="5543860"/>
            <a:ext cx="5284845" cy="354071"/>
          </a:xfrm>
          <a:prstGeom prst="rect">
            <a:avLst/>
          </a:prstGeom>
        </p:spPr>
        <p:txBody>
          <a:bodyPr wrap="none">
            <a:spAutoFit/>
          </a:bodyPr>
          <a:lstStyle/>
          <a:p>
            <a:r>
              <a:rPr lang="en-GB" sz="1701" dirty="0">
                <a:hlinkClick r:id="rId2"/>
              </a:rPr>
              <a:t>https://github.com/jupyter/design/wiki/Jupyter-Logo</a:t>
            </a:r>
            <a:endParaRPr lang="en-GB" sz="1701" dirty="0"/>
          </a:p>
        </p:txBody>
      </p:sp>
      <p:sp>
        <p:nvSpPr>
          <p:cNvPr id="2" name="Footer Placeholder 3">
            <a:extLst>
              <a:ext uri="{FF2B5EF4-FFF2-40B4-BE49-F238E27FC236}">
                <a16:creationId xmlns:a16="http://schemas.microsoft.com/office/drawing/2014/main" id="{ED2B8CE8-D781-4AA1-8F19-91B5573285E0}"/>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531319" y="206758"/>
            <a:ext cx="4457853" cy="1354530"/>
          </a:xfrm>
        </p:spPr>
        <p:txBody>
          <a:bodyPr>
            <a:noAutofit/>
          </a:bodyPr>
          <a:lstStyle/>
          <a:p>
            <a:pPr algn="ctr"/>
            <a:r>
              <a:rPr lang="en-GB" sz="9071" dirty="0" err="1"/>
              <a:t>Jupyter</a:t>
            </a:r>
            <a:endParaRPr lang="en-GB" sz="9071" dirty="0"/>
          </a:p>
        </p:txBody>
      </p:sp>
      <p:sp>
        <p:nvSpPr>
          <p:cNvPr id="6" name="Rectangle 5">
            <a:extLst>
              <a:ext uri="{FF2B5EF4-FFF2-40B4-BE49-F238E27FC236}">
                <a16:creationId xmlns:a16="http://schemas.microsoft.com/office/drawing/2014/main" id="{1D8D680E-42BF-4CF4-804F-97D5AD4D6514}"/>
              </a:ext>
            </a:extLst>
          </p:cNvPr>
          <p:cNvSpPr/>
          <p:nvPr/>
        </p:nvSpPr>
        <p:spPr>
          <a:xfrm>
            <a:off x="1258555" y="2000054"/>
            <a:ext cx="9003378" cy="3350020"/>
          </a:xfrm>
          <a:prstGeom prst="rect">
            <a:avLst/>
          </a:prstGeom>
        </p:spPr>
        <p:txBody>
          <a:bodyPr wrap="square">
            <a:spAutoFit/>
          </a:bodyPr>
          <a:lstStyle/>
          <a:p>
            <a:r>
              <a:rPr lang="en-GB" sz="3024" dirty="0"/>
              <a:t>Third, Galileo was the first person to discover the moons of Jupiter. His publication on the moons of Jupiter is an early example of research that includes the underlying data in the publication. </a:t>
            </a:r>
          </a:p>
          <a:p>
            <a:r>
              <a:rPr lang="en-GB" sz="3024"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307416" y="5543860"/>
            <a:ext cx="5284845" cy="354071"/>
          </a:xfrm>
          <a:prstGeom prst="rect">
            <a:avLst/>
          </a:prstGeom>
        </p:spPr>
        <p:txBody>
          <a:bodyPr wrap="none">
            <a:spAutoFit/>
          </a:bodyPr>
          <a:lstStyle/>
          <a:p>
            <a:r>
              <a:rPr lang="en-GB" sz="1701" dirty="0">
                <a:hlinkClick r:id="rId2"/>
              </a:rPr>
              <a:t>https://github.com/jupyter/design/wiki/Jupyter-Logo</a:t>
            </a:r>
            <a:endParaRPr lang="en-GB" sz="1701" dirty="0"/>
          </a:p>
        </p:txBody>
      </p:sp>
      <p:sp>
        <p:nvSpPr>
          <p:cNvPr id="2" name="Footer Placeholder 3">
            <a:extLst>
              <a:ext uri="{FF2B5EF4-FFF2-40B4-BE49-F238E27FC236}">
                <a16:creationId xmlns:a16="http://schemas.microsoft.com/office/drawing/2014/main" id="{8B477D06-63AC-4F39-B95D-FDBC12E39A82}"/>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 y="1328185"/>
            <a:ext cx="11517311" cy="42889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44146" y="5582199"/>
            <a:ext cx="5336671" cy="557717"/>
          </a:xfrm>
          <a:prstGeom prst="rect">
            <a:avLst/>
          </a:prstGeom>
          <a:solidFill>
            <a:schemeClr val="bg2">
              <a:alpha val="48000"/>
            </a:schemeClr>
          </a:solidFill>
        </p:spPr>
        <p:txBody>
          <a:bodyPr wrap="square" rtlCol="0">
            <a:spAutoFit/>
          </a:bodyPr>
          <a:lstStyle/>
          <a:p>
            <a:r>
              <a:rPr lang="en-GB" sz="3024"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260042" y="408541"/>
            <a:ext cx="7504882" cy="773601"/>
          </a:xfrm>
          <a:noFill/>
        </p:spPr>
        <p:txBody>
          <a:bodyPr>
            <a:normAutofit fontScale="90000"/>
          </a:bodyPr>
          <a:lstStyle/>
          <a:p>
            <a:r>
              <a:rPr lang="en-US" b="0" dirty="0"/>
              <a:t>What is a </a:t>
            </a:r>
            <a:r>
              <a:rPr lang="en-US" b="0" dirty="0" err="1"/>
              <a:t>Jupyter</a:t>
            </a:r>
            <a:r>
              <a:rPr lang="en-US" b="0" dirty="0"/>
              <a:t> Notebook?</a:t>
            </a:r>
          </a:p>
        </p:txBody>
      </p:sp>
      <p:sp>
        <p:nvSpPr>
          <p:cNvPr id="2" name="Footer Placeholder 3">
            <a:extLst>
              <a:ext uri="{FF2B5EF4-FFF2-40B4-BE49-F238E27FC236}">
                <a16:creationId xmlns:a16="http://schemas.microsoft.com/office/drawing/2014/main" id="{918041BB-5231-42F0-A9A6-12752DFF04EE}"/>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13778741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996" y="1554694"/>
            <a:ext cx="6724020" cy="3577179"/>
          </a:xfrm>
          <a:prstGeom prst="rect">
            <a:avLst/>
          </a:prstGeom>
        </p:spPr>
      </p:pic>
      <p:sp>
        <p:nvSpPr>
          <p:cNvPr id="2" name="Footer Placeholder 3">
            <a:extLst>
              <a:ext uri="{FF2B5EF4-FFF2-40B4-BE49-F238E27FC236}">
                <a16:creationId xmlns:a16="http://schemas.microsoft.com/office/drawing/2014/main" id="{477B3AB7-1F74-405D-8846-B500280ADC88}"/>
              </a:ext>
            </a:extLst>
          </p:cNvPr>
          <p:cNvSpPr txBox="1">
            <a:spLocks/>
          </p:cNvSpPr>
          <p:nvPr/>
        </p:nvSpPr>
        <p:spPr>
          <a:xfrm>
            <a:off x="3651623" y="6139916"/>
            <a:ext cx="6890871" cy="315144"/>
          </a:xfrm>
          <a:prstGeom prst="rect">
            <a:avLst/>
          </a:prstGeom>
          <a:solidFill>
            <a:schemeClr val="bg1"/>
          </a:solidFill>
        </p:spPr>
        <p:txBody>
          <a:bodyPr vert="horz" lIns="86402" tIns="43201" rIns="86402" bIns="43201" rtlCol="0" anchor="ctr">
            <a:normAutofit fontScale="92500"/>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20">
              <a:lnSpc>
                <a:spcPct val="90000"/>
              </a:lnSpc>
              <a:spcAft>
                <a:spcPts val="567"/>
              </a:spcAft>
            </a:pPr>
            <a:r>
              <a:rPr lang="en-US" dirty="0">
                <a:solidFill>
                  <a:srgbClr val="00B050"/>
                </a:solidFill>
              </a:rPr>
              <a:t>@SQLDBAWithBeard		blog.robsewell.com		Rob Sewell		</a:t>
            </a:r>
            <a:r>
              <a:rPr lang="en-US" dirty="0" err="1">
                <a:solidFill>
                  <a:srgbClr val="00B050"/>
                </a:solidFill>
              </a:rPr>
              <a:t>beard.media</a:t>
            </a:r>
            <a:r>
              <a:rPr lang="en-US" dirty="0">
                <a:solidFill>
                  <a:srgbClr val="00B050"/>
                </a:solidFill>
              </a:rPr>
              <a:t>/book</a:t>
            </a:r>
          </a:p>
        </p:txBody>
      </p:sp>
    </p:spTree>
    <p:extLst>
      <p:ext uri="{BB962C8B-B14F-4D97-AF65-F5344CB8AC3E}">
        <p14:creationId xmlns:p14="http://schemas.microsoft.com/office/powerpoint/2010/main" val="1819254681"/>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TotalTime>
  <Words>1072</Words>
  <Application>Microsoft Office PowerPoint</Application>
  <PresentationFormat>Custom</PresentationFormat>
  <Paragraphs>85</Paragraphs>
  <Slides>33</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4" baseType="lpstr">
      <vt:lpstr>AppleStorm</vt:lpstr>
      <vt:lpstr>Arial</vt:lpstr>
      <vt:lpstr>Calibri</vt:lpstr>
      <vt:lpstr>gatebase Medium</vt:lpstr>
      <vt:lpstr>Roboto</vt:lpstr>
      <vt:lpstr>Roboto Medium</vt:lpstr>
      <vt:lpstr>Segoe UI</vt:lpstr>
      <vt:lpstr>Segoe UI Semibold</vt:lpstr>
      <vt:lpstr>Wingdings</vt:lpstr>
      <vt:lpstr>SQLSatOslo 2016</vt:lpstr>
      <vt:lpstr>Image</vt:lpstr>
      <vt:lpstr>PowerPoint Presentation</vt:lpstr>
      <vt:lpstr>Not This Wellington!</vt:lpstr>
      <vt:lpstr>PowerPoint Presentation</vt:lpstr>
      <vt:lpstr>PowerPoint Presentation</vt:lpstr>
      <vt:lpstr>PowerPoint Presentation</vt:lpstr>
      <vt:lpstr>PowerPoint Presentation</vt:lpstr>
      <vt:lpstr>PowerPoint Presentation</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Sponsors</vt:lpstr>
      <vt:lpstr>PowerPoint Presentation</vt:lpstr>
      <vt:lpstr>PowerPoint Presentation</vt:lpstr>
      <vt:lpstr>PowerPoint Presentation</vt:lpstr>
      <vt:lpstr>PowerPoint Presentation</vt:lpstr>
      <vt:lpstr>PowerPoint Presentation</vt:lpstr>
      <vt:lpstr>Teams Meetings</vt:lpstr>
      <vt:lpstr>PowerPoint Presentation</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Jens Vestergaard</dc:creator>
  <cp:lastModifiedBy>Rob Sewell</cp:lastModifiedBy>
  <cp:revision>45</cp:revision>
  <dcterms:created xsi:type="dcterms:W3CDTF">2011-08-19T20:30:49Z</dcterms:created>
  <dcterms:modified xsi:type="dcterms:W3CDTF">2020-09-26T12:18:39Z</dcterms:modified>
</cp:coreProperties>
</file>